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4"/>
    <p:sldMasterId id="2147483721" r:id="rId5"/>
  </p:sldMasterIdLst>
  <p:notesMasterIdLst>
    <p:notesMasterId r:id="rId49"/>
  </p:notesMasterIdLst>
  <p:handoutMasterIdLst>
    <p:handoutMasterId r:id="rId50"/>
  </p:handoutMasterIdLst>
  <p:sldIdLst>
    <p:sldId id="410" r:id="rId6"/>
    <p:sldId id="409" r:id="rId7"/>
    <p:sldId id="489" r:id="rId8"/>
    <p:sldId id="585" r:id="rId9"/>
    <p:sldId id="491" r:id="rId10"/>
    <p:sldId id="488" r:id="rId11"/>
    <p:sldId id="492" r:id="rId12"/>
    <p:sldId id="490" r:id="rId13"/>
    <p:sldId id="462" r:id="rId14"/>
    <p:sldId id="587" r:id="rId15"/>
    <p:sldId id="588" r:id="rId16"/>
    <p:sldId id="589" r:id="rId17"/>
    <p:sldId id="586" r:id="rId18"/>
    <p:sldId id="493" r:id="rId19"/>
    <p:sldId id="479" r:id="rId20"/>
    <p:sldId id="496" r:id="rId21"/>
    <p:sldId id="478" r:id="rId22"/>
    <p:sldId id="498" r:id="rId23"/>
    <p:sldId id="499" r:id="rId24"/>
    <p:sldId id="500" r:id="rId25"/>
    <p:sldId id="501" r:id="rId26"/>
    <p:sldId id="483" r:id="rId27"/>
    <p:sldId id="466" r:id="rId28"/>
    <p:sldId id="464" r:id="rId29"/>
    <p:sldId id="425" r:id="rId30"/>
    <p:sldId id="502" r:id="rId31"/>
    <p:sldId id="485" r:id="rId32"/>
    <p:sldId id="445" r:id="rId33"/>
    <p:sldId id="578" r:id="rId34"/>
    <p:sldId id="434" r:id="rId35"/>
    <p:sldId id="579" r:id="rId36"/>
    <p:sldId id="458" r:id="rId37"/>
    <p:sldId id="471" r:id="rId38"/>
    <p:sldId id="472" r:id="rId39"/>
    <p:sldId id="473" r:id="rId40"/>
    <p:sldId id="590" r:id="rId41"/>
    <p:sldId id="474" r:id="rId42"/>
    <p:sldId id="477" r:id="rId43"/>
    <p:sldId id="581" r:id="rId44"/>
    <p:sldId id="426" r:id="rId45"/>
    <p:sldId id="460" r:id="rId46"/>
    <p:sldId id="461" r:id="rId47"/>
    <p:sldId id="398" r:id="rId48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2051" autoAdjust="0"/>
  </p:normalViewPr>
  <p:slideViewPr>
    <p:cSldViewPr snapToGrid="0">
      <p:cViewPr varScale="1">
        <p:scale>
          <a:sx n="53" d="100"/>
          <a:sy n="53" d="100"/>
        </p:scale>
        <p:origin x="1176" y="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45D78E-7BD9-4625-BD4D-87553327CE8D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4913EDB-1A03-437D-B6D5-B3AA92517A09}">
      <dgm:prSet/>
      <dgm:spPr/>
      <dgm:t>
        <a:bodyPr/>
        <a:lstStyle/>
        <a:p>
          <a:r>
            <a:rPr lang="en-US"/>
            <a:t>Naming</a:t>
          </a:r>
        </a:p>
      </dgm:t>
    </dgm:pt>
    <dgm:pt modelId="{A4F9B4C9-5019-4585-A66B-0E48769B8C0E}" type="parTrans" cxnId="{0B677B22-5ED8-4CF7-B6A7-52E6DD9DE37B}">
      <dgm:prSet/>
      <dgm:spPr/>
      <dgm:t>
        <a:bodyPr/>
        <a:lstStyle/>
        <a:p>
          <a:endParaRPr lang="en-US"/>
        </a:p>
      </dgm:t>
    </dgm:pt>
    <dgm:pt modelId="{C8B3D071-05DB-418E-94A7-E6AA61320AE1}" type="sibTrans" cxnId="{0B677B22-5ED8-4CF7-B6A7-52E6DD9DE37B}">
      <dgm:prSet/>
      <dgm:spPr/>
      <dgm:t>
        <a:bodyPr/>
        <a:lstStyle/>
        <a:p>
          <a:endParaRPr lang="en-US"/>
        </a:p>
      </dgm:t>
    </dgm:pt>
    <dgm:pt modelId="{6CC0E1E5-127A-4C16-869F-F7C08909DE64}">
      <dgm:prSet/>
      <dgm:spPr/>
      <dgm:t>
        <a:bodyPr/>
        <a:lstStyle/>
        <a:p>
          <a:r>
            <a:rPr lang="en-US" dirty="0" err="1"/>
            <a:t>Arquetipos</a:t>
          </a:r>
          <a:r>
            <a:rPr lang="en-US" dirty="0"/>
            <a:t> de </a:t>
          </a:r>
          <a:r>
            <a:rPr lang="en-US" dirty="0" err="1"/>
            <a:t>marca</a:t>
          </a:r>
          <a:endParaRPr lang="en-US" dirty="0"/>
        </a:p>
      </dgm:t>
    </dgm:pt>
    <dgm:pt modelId="{9377E614-06CF-40DC-859F-6C9EA1B72026}" type="parTrans" cxnId="{34F268D7-C8A0-49C5-A32F-30B017FA8B5D}">
      <dgm:prSet/>
      <dgm:spPr/>
      <dgm:t>
        <a:bodyPr/>
        <a:lstStyle/>
        <a:p>
          <a:endParaRPr lang="en-US"/>
        </a:p>
      </dgm:t>
    </dgm:pt>
    <dgm:pt modelId="{C0D9ED5E-DE9C-4776-AE02-E774B4EE0943}" type="sibTrans" cxnId="{34F268D7-C8A0-49C5-A32F-30B017FA8B5D}">
      <dgm:prSet/>
      <dgm:spPr/>
      <dgm:t>
        <a:bodyPr/>
        <a:lstStyle/>
        <a:p>
          <a:endParaRPr lang="en-US"/>
        </a:p>
      </dgm:t>
    </dgm:pt>
    <dgm:pt modelId="{8FC824F8-8E78-40CD-90A3-C1B5ABAEE95C}">
      <dgm:prSet/>
      <dgm:spPr/>
      <dgm:t>
        <a:bodyPr/>
        <a:lstStyle/>
        <a:p>
          <a:r>
            <a:rPr lang="en-US"/>
            <a:t>Story telling</a:t>
          </a:r>
        </a:p>
      </dgm:t>
    </dgm:pt>
    <dgm:pt modelId="{D8F842BA-09D7-4748-ABA8-6B4D604ADA5C}" type="parTrans" cxnId="{2EFFEB58-6E89-485B-BA31-F0E7CEAC29D1}">
      <dgm:prSet/>
      <dgm:spPr/>
      <dgm:t>
        <a:bodyPr/>
        <a:lstStyle/>
        <a:p>
          <a:endParaRPr lang="en-US"/>
        </a:p>
      </dgm:t>
    </dgm:pt>
    <dgm:pt modelId="{BD8D1ED4-1421-4FD8-9721-4955247E811A}" type="sibTrans" cxnId="{2EFFEB58-6E89-485B-BA31-F0E7CEAC29D1}">
      <dgm:prSet/>
      <dgm:spPr/>
      <dgm:t>
        <a:bodyPr/>
        <a:lstStyle/>
        <a:p>
          <a:endParaRPr lang="en-US"/>
        </a:p>
      </dgm:t>
    </dgm:pt>
    <dgm:pt modelId="{23099578-4ECD-4BB4-B74F-7A305C0FF84D}" type="pres">
      <dgm:prSet presAssocID="{9745D78E-7BD9-4625-BD4D-87553327CE8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6E80DA9-6B46-46D3-A263-5A64D2593507}" type="pres">
      <dgm:prSet presAssocID="{64913EDB-1A03-437D-B6D5-B3AA92517A09}" presName="hierRoot1" presStyleCnt="0"/>
      <dgm:spPr/>
    </dgm:pt>
    <dgm:pt modelId="{DABEE22F-5B22-42AB-A430-E92E3A0557DD}" type="pres">
      <dgm:prSet presAssocID="{64913EDB-1A03-437D-B6D5-B3AA92517A09}" presName="composite" presStyleCnt="0"/>
      <dgm:spPr/>
    </dgm:pt>
    <dgm:pt modelId="{98ABB5AB-7C8A-44C1-B47C-8119736AFD61}" type="pres">
      <dgm:prSet presAssocID="{64913EDB-1A03-437D-B6D5-B3AA92517A09}" presName="background" presStyleLbl="node0" presStyleIdx="0" presStyleCnt="3"/>
      <dgm:spPr/>
    </dgm:pt>
    <dgm:pt modelId="{2E38FFA0-2647-42D4-9EF7-926A33386F54}" type="pres">
      <dgm:prSet presAssocID="{64913EDB-1A03-437D-B6D5-B3AA92517A09}" presName="text" presStyleLbl="fgAcc0" presStyleIdx="0" presStyleCnt="3">
        <dgm:presLayoutVars>
          <dgm:chPref val="3"/>
        </dgm:presLayoutVars>
      </dgm:prSet>
      <dgm:spPr/>
    </dgm:pt>
    <dgm:pt modelId="{966EE577-94BE-4501-9EBE-6A3A16CC0AB0}" type="pres">
      <dgm:prSet presAssocID="{64913EDB-1A03-437D-B6D5-B3AA92517A09}" presName="hierChild2" presStyleCnt="0"/>
      <dgm:spPr/>
    </dgm:pt>
    <dgm:pt modelId="{F200BC4F-7B44-499C-BB24-0AAB807E15B0}" type="pres">
      <dgm:prSet presAssocID="{6CC0E1E5-127A-4C16-869F-F7C08909DE64}" presName="hierRoot1" presStyleCnt="0"/>
      <dgm:spPr/>
    </dgm:pt>
    <dgm:pt modelId="{5F93965C-8E03-40D7-972D-9E33C4A5C5CA}" type="pres">
      <dgm:prSet presAssocID="{6CC0E1E5-127A-4C16-869F-F7C08909DE64}" presName="composite" presStyleCnt="0"/>
      <dgm:spPr/>
    </dgm:pt>
    <dgm:pt modelId="{2E5110ED-06BF-4616-B494-F918D07A49A5}" type="pres">
      <dgm:prSet presAssocID="{6CC0E1E5-127A-4C16-869F-F7C08909DE64}" presName="background" presStyleLbl="node0" presStyleIdx="1" presStyleCnt="3"/>
      <dgm:spPr/>
    </dgm:pt>
    <dgm:pt modelId="{A2EE6960-32E3-4B5C-8B3A-12AAF4DBA1C7}" type="pres">
      <dgm:prSet presAssocID="{6CC0E1E5-127A-4C16-869F-F7C08909DE64}" presName="text" presStyleLbl="fgAcc0" presStyleIdx="1" presStyleCnt="3">
        <dgm:presLayoutVars>
          <dgm:chPref val="3"/>
        </dgm:presLayoutVars>
      </dgm:prSet>
      <dgm:spPr/>
    </dgm:pt>
    <dgm:pt modelId="{BB43FB26-EE39-46E7-A85E-A3A2E1742E32}" type="pres">
      <dgm:prSet presAssocID="{6CC0E1E5-127A-4C16-869F-F7C08909DE64}" presName="hierChild2" presStyleCnt="0"/>
      <dgm:spPr/>
    </dgm:pt>
    <dgm:pt modelId="{A576CE72-175A-412E-89A9-F193BCBDD7CB}" type="pres">
      <dgm:prSet presAssocID="{8FC824F8-8E78-40CD-90A3-C1B5ABAEE95C}" presName="hierRoot1" presStyleCnt="0"/>
      <dgm:spPr/>
    </dgm:pt>
    <dgm:pt modelId="{535108B4-5E4C-46BA-B38A-D6F10D5FD74C}" type="pres">
      <dgm:prSet presAssocID="{8FC824F8-8E78-40CD-90A3-C1B5ABAEE95C}" presName="composite" presStyleCnt="0"/>
      <dgm:spPr/>
    </dgm:pt>
    <dgm:pt modelId="{D68204B4-7C10-448F-8E5D-868ACB2B7B35}" type="pres">
      <dgm:prSet presAssocID="{8FC824F8-8E78-40CD-90A3-C1B5ABAEE95C}" presName="background" presStyleLbl="node0" presStyleIdx="2" presStyleCnt="3"/>
      <dgm:spPr/>
    </dgm:pt>
    <dgm:pt modelId="{A916D5D1-7E46-45B9-B627-098DC4F552CB}" type="pres">
      <dgm:prSet presAssocID="{8FC824F8-8E78-40CD-90A3-C1B5ABAEE95C}" presName="text" presStyleLbl="fgAcc0" presStyleIdx="2" presStyleCnt="3">
        <dgm:presLayoutVars>
          <dgm:chPref val="3"/>
        </dgm:presLayoutVars>
      </dgm:prSet>
      <dgm:spPr/>
    </dgm:pt>
    <dgm:pt modelId="{5A40A1C0-3B06-4DE2-A2F6-A971F9197636}" type="pres">
      <dgm:prSet presAssocID="{8FC824F8-8E78-40CD-90A3-C1B5ABAEE95C}" presName="hierChild2" presStyleCnt="0"/>
      <dgm:spPr/>
    </dgm:pt>
  </dgm:ptLst>
  <dgm:cxnLst>
    <dgm:cxn modelId="{1028A221-7FE6-49B6-AB8C-96540E0C9188}" type="presOf" srcId="{6CC0E1E5-127A-4C16-869F-F7C08909DE64}" destId="{A2EE6960-32E3-4B5C-8B3A-12AAF4DBA1C7}" srcOrd="0" destOrd="0" presId="urn:microsoft.com/office/officeart/2005/8/layout/hierarchy1"/>
    <dgm:cxn modelId="{0B677B22-5ED8-4CF7-B6A7-52E6DD9DE37B}" srcId="{9745D78E-7BD9-4625-BD4D-87553327CE8D}" destId="{64913EDB-1A03-437D-B6D5-B3AA92517A09}" srcOrd="0" destOrd="0" parTransId="{A4F9B4C9-5019-4585-A66B-0E48769B8C0E}" sibTransId="{C8B3D071-05DB-418E-94A7-E6AA61320AE1}"/>
    <dgm:cxn modelId="{B006EC44-D764-448E-A4BA-E5F4A0209CCE}" type="presOf" srcId="{64913EDB-1A03-437D-B6D5-B3AA92517A09}" destId="{2E38FFA0-2647-42D4-9EF7-926A33386F54}" srcOrd="0" destOrd="0" presId="urn:microsoft.com/office/officeart/2005/8/layout/hierarchy1"/>
    <dgm:cxn modelId="{2EFFEB58-6E89-485B-BA31-F0E7CEAC29D1}" srcId="{9745D78E-7BD9-4625-BD4D-87553327CE8D}" destId="{8FC824F8-8E78-40CD-90A3-C1B5ABAEE95C}" srcOrd="2" destOrd="0" parTransId="{D8F842BA-09D7-4748-ABA8-6B4D604ADA5C}" sibTransId="{BD8D1ED4-1421-4FD8-9721-4955247E811A}"/>
    <dgm:cxn modelId="{6AAA6879-CAC7-448B-BAEB-3FF23663393B}" type="presOf" srcId="{9745D78E-7BD9-4625-BD4D-87553327CE8D}" destId="{23099578-4ECD-4BB4-B74F-7A305C0FF84D}" srcOrd="0" destOrd="0" presId="urn:microsoft.com/office/officeart/2005/8/layout/hierarchy1"/>
    <dgm:cxn modelId="{726AB17C-F7E3-4200-AE6E-4C4407E1894A}" type="presOf" srcId="{8FC824F8-8E78-40CD-90A3-C1B5ABAEE95C}" destId="{A916D5D1-7E46-45B9-B627-098DC4F552CB}" srcOrd="0" destOrd="0" presId="urn:microsoft.com/office/officeart/2005/8/layout/hierarchy1"/>
    <dgm:cxn modelId="{34F268D7-C8A0-49C5-A32F-30B017FA8B5D}" srcId="{9745D78E-7BD9-4625-BD4D-87553327CE8D}" destId="{6CC0E1E5-127A-4C16-869F-F7C08909DE64}" srcOrd="1" destOrd="0" parTransId="{9377E614-06CF-40DC-859F-6C9EA1B72026}" sibTransId="{C0D9ED5E-DE9C-4776-AE02-E774B4EE0943}"/>
    <dgm:cxn modelId="{08A4760B-95E7-4DCC-AE7D-8036369A4805}" type="presParOf" srcId="{23099578-4ECD-4BB4-B74F-7A305C0FF84D}" destId="{26E80DA9-6B46-46D3-A263-5A64D2593507}" srcOrd="0" destOrd="0" presId="urn:microsoft.com/office/officeart/2005/8/layout/hierarchy1"/>
    <dgm:cxn modelId="{0DB70223-B9A6-4E65-8B30-8DB318105D21}" type="presParOf" srcId="{26E80DA9-6B46-46D3-A263-5A64D2593507}" destId="{DABEE22F-5B22-42AB-A430-E92E3A0557DD}" srcOrd="0" destOrd="0" presId="urn:microsoft.com/office/officeart/2005/8/layout/hierarchy1"/>
    <dgm:cxn modelId="{BDD8F903-26F9-4074-88E5-51E1D4C16FD9}" type="presParOf" srcId="{DABEE22F-5B22-42AB-A430-E92E3A0557DD}" destId="{98ABB5AB-7C8A-44C1-B47C-8119736AFD61}" srcOrd="0" destOrd="0" presId="urn:microsoft.com/office/officeart/2005/8/layout/hierarchy1"/>
    <dgm:cxn modelId="{A2802F78-7220-4455-A82C-722B95F4CE5C}" type="presParOf" srcId="{DABEE22F-5B22-42AB-A430-E92E3A0557DD}" destId="{2E38FFA0-2647-42D4-9EF7-926A33386F54}" srcOrd="1" destOrd="0" presId="urn:microsoft.com/office/officeart/2005/8/layout/hierarchy1"/>
    <dgm:cxn modelId="{A430369C-32D2-447C-A9BA-CE9D52BD407D}" type="presParOf" srcId="{26E80DA9-6B46-46D3-A263-5A64D2593507}" destId="{966EE577-94BE-4501-9EBE-6A3A16CC0AB0}" srcOrd="1" destOrd="0" presId="urn:microsoft.com/office/officeart/2005/8/layout/hierarchy1"/>
    <dgm:cxn modelId="{02FDD12E-29C0-40DB-801A-7F1B562270CB}" type="presParOf" srcId="{23099578-4ECD-4BB4-B74F-7A305C0FF84D}" destId="{F200BC4F-7B44-499C-BB24-0AAB807E15B0}" srcOrd="1" destOrd="0" presId="urn:microsoft.com/office/officeart/2005/8/layout/hierarchy1"/>
    <dgm:cxn modelId="{D31981DD-2D1A-45DB-9B11-C9E89E4A9728}" type="presParOf" srcId="{F200BC4F-7B44-499C-BB24-0AAB807E15B0}" destId="{5F93965C-8E03-40D7-972D-9E33C4A5C5CA}" srcOrd="0" destOrd="0" presId="urn:microsoft.com/office/officeart/2005/8/layout/hierarchy1"/>
    <dgm:cxn modelId="{9C553F3F-4291-4FF3-8BC4-C1FF2EC88D75}" type="presParOf" srcId="{5F93965C-8E03-40D7-972D-9E33C4A5C5CA}" destId="{2E5110ED-06BF-4616-B494-F918D07A49A5}" srcOrd="0" destOrd="0" presId="urn:microsoft.com/office/officeart/2005/8/layout/hierarchy1"/>
    <dgm:cxn modelId="{72AEFA8C-0105-4489-8737-B1648C0855E1}" type="presParOf" srcId="{5F93965C-8E03-40D7-972D-9E33C4A5C5CA}" destId="{A2EE6960-32E3-4B5C-8B3A-12AAF4DBA1C7}" srcOrd="1" destOrd="0" presId="urn:microsoft.com/office/officeart/2005/8/layout/hierarchy1"/>
    <dgm:cxn modelId="{94D41377-93AC-4E49-A282-7B3FF508CD64}" type="presParOf" srcId="{F200BC4F-7B44-499C-BB24-0AAB807E15B0}" destId="{BB43FB26-EE39-46E7-A85E-A3A2E1742E32}" srcOrd="1" destOrd="0" presId="urn:microsoft.com/office/officeart/2005/8/layout/hierarchy1"/>
    <dgm:cxn modelId="{FFC0C15C-0870-4BC9-A2DC-7E5073B9265C}" type="presParOf" srcId="{23099578-4ECD-4BB4-B74F-7A305C0FF84D}" destId="{A576CE72-175A-412E-89A9-F193BCBDD7CB}" srcOrd="2" destOrd="0" presId="urn:microsoft.com/office/officeart/2005/8/layout/hierarchy1"/>
    <dgm:cxn modelId="{8266C701-12BB-4861-92C7-374399CF48D7}" type="presParOf" srcId="{A576CE72-175A-412E-89A9-F193BCBDD7CB}" destId="{535108B4-5E4C-46BA-B38A-D6F10D5FD74C}" srcOrd="0" destOrd="0" presId="urn:microsoft.com/office/officeart/2005/8/layout/hierarchy1"/>
    <dgm:cxn modelId="{261E5646-53FB-4F9D-BE66-FF1620BF3B9A}" type="presParOf" srcId="{535108B4-5E4C-46BA-B38A-D6F10D5FD74C}" destId="{D68204B4-7C10-448F-8E5D-868ACB2B7B35}" srcOrd="0" destOrd="0" presId="urn:microsoft.com/office/officeart/2005/8/layout/hierarchy1"/>
    <dgm:cxn modelId="{FFA107BF-69B3-4337-BB39-9D721B594236}" type="presParOf" srcId="{535108B4-5E4C-46BA-B38A-D6F10D5FD74C}" destId="{A916D5D1-7E46-45B9-B627-098DC4F552CB}" srcOrd="1" destOrd="0" presId="urn:microsoft.com/office/officeart/2005/8/layout/hierarchy1"/>
    <dgm:cxn modelId="{42286B9D-0359-4E66-97CF-8461DE84AC28}" type="presParOf" srcId="{A576CE72-175A-412E-89A9-F193BCBDD7CB}" destId="{5A40A1C0-3B06-4DE2-A2F6-A971F919763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ABB5AB-7C8A-44C1-B47C-8119736AFD61}">
      <dsp:nvSpPr>
        <dsp:cNvPr id="0" name=""/>
        <dsp:cNvSpPr/>
      </dsp:nvSpPr>
      <dsp:spPr>
        <a:xfrm>
          <a:off x="0" y="1027556"/>
          <a:ext cx="1741053" cy="110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38FFA0-2647-42D4-9EF7-926A33386F54}">
      <dsp:nvSpPr>
        <dsp:cNvPr id="0" name=""/>
        <dsp:cNvSpPr/>
      </dsp:nvSpPr>
      <dsp:spPr>
        <a:xfrm>
          <a:off x="193450" y="1211333"/>
          <a:ext cx="1741053" cy="1105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Naming</a:t>
          </a:r>
        </a:p>
      </dsp:txBody>
      <dsp:txXfrm>
        <a:off x="225831" y="1243714"/>
        <a:ext cx="1676291" cy="1040806"/>
      </dsp:txXfrm>
    </dsp:sp>
    <dsp:sp modelId="{2E5110ED-06BF-4616-B494-F918D07A49A5}">
      <dsp:nvSpPr>
        <dsp:cNvPr id="0" name=""/>
        <dsp:cNvSpPr/>
      </dsp:nvSpPr>
      <dsp:spPr>
        <a:xfrm>
          <a:off x="2127954" y="1027556"/>
          <a:ext cx="1741053" cy="110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E6960-32E3-4B5C-8B3A-12AAF4DBA1C7}">
      <dsp:nvSpPr>
        <dsp:cNvPr id="0" name=""/>
        <dsp:cNvSpPr/>
      </dsp:nvSpPr>
      <dsp:spPr>
        <a:xfrm>
          <a:off x="2321404" y="1211333"/>
          <a:ext cx="1741053" cy="1105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/>
            <a:t>Arquetipos</a:t>
          </a:r>
          <a:r>
            <a:rPr lang="en-US" sz="2600" kern="1200" dirty="0"/>
            <a:t> de </a:t>
          </a:r>
          <a:r>
            <a:rPr lang="en-US" sz="2600" kern="1200" dirty="0" err="1"/>
            <a:t>marca</a:t>
          </a:r>
          <a:endParaRPr lang="en-US" sz="2600" kern="1200" dirty="0"/>
        </a:p>
      </dsp:txBody>
      <dsp:txXfrm>
        <a:off x="2353785" y="1243714"/>
        <a:ext cx="1676291" cy="1040806"/>
      </dsp:txXfrm>
    </dsp:sp>
    <dsp:sp modelId="{D68204B4-7C10-448F-8E5D-868ACB2B7B35}">
      <dsp:nvSpPr>
        <dsp:cNvPr id="0" name=""/>
        <dsp:cNvSpPr/>
      </dsp:nvSpPr>
      <dsp:spPr>
        <a:xfrm>
          <a:off x="4255908" y="1027556"/>
          <a:ext cx="1741053" cy="11055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16D5D1-7E46-45B9-B627-098DC4F552CB}">
      <dsp:nvSpPr>
        <dsp:cNvPr id="0" name=""/>
        <dsp:cNvSpPr/>
      </dsp:nvSpPr>
      <dsp:spPr>
        <a:xfrm>
          <a:off x="4449358" y="1211333"/>
          <a:ext cx="1741053" cy="110556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Story telling</a:t>
          </a:r>
        </a:p>
      </dsp:txBody>
      <dsp:txXfrm>
        <a:off x="4481739" y="1243714"/>
        <a:ext cx="1676291" cy="10408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05/05/2025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05/05/2025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BFA04-0CF7-4A45-A5BB-7525903D35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B00BBE-6918-3043-7CD1-2FED8EF060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99A4EE-33C2-50E2-22A6-5EB7042C3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4B0380B-057F-FFDA-7ACF-73C176BAA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6224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0FBD9-8EF6-775F-BF9A-551854977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35911A6-F122-400C-29D2-0D6E13B98D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5B3F87F-8C5F-9FAE-A30A-C5B44BA3F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9B2D75-E81F-45B5-E7D4-75B7C4225C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5998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EA1389-AAD4-87AF-3C19-A570727D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37F65E7-1F33-8C88-649F-936F2BD54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E080AB4-1BC3-22A1-02A9-08D28A842E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42E829-BB68-ECBE-F6D8-72DDEE705D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12167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4FAF7-B137-EBD0-EB61-6322E42D8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9BF4CFF-97AC-5AF4-AA36-D136268E4F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687EFE3-18F0-2478-0C01-E5C5279E30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61AE450-970D-B991-427C-4C1286CCD8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352511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716287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613822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Hacerla más amigable se ve aburrida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52036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66910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890199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348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4331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5565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5094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Chequear la tarea, si vale la pena que hagan </a:t>
            </a:r>
            <a:r>
              <a:rPr lang="es-ES" dirty="0" err="1"/>
              <a:t>brief</a:t>
            </a:r>
            <a:r>
              <a:rPr lang="es-ES" dirty="0"/>
              <a:t> u otra cosa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131432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Mejorar diapo, mucha letra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451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73124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35799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Mejorar la presentación, mucha letra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39893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213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653014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460409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096166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56512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5032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418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Buscar más ejemplos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41460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81608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1574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DE60E-D726-BAE3-D7FD-147C19014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2426C09-6308-6DD9-1546-AEBE125C7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62F9463-A3AA-81E0-F944-A3BBE95A0C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3D23B91-0349-4646-731B-3C348F244E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37791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49322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612074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73935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0496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157123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34236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815833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Web Plaza Vea y </a:t>
            </a:r>
            <a:r>
              <a:rPr lang="es-ES" dirty="0" err="1"/>
              <a:t>Enkasa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4908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27379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4688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38902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Ver diapo MKT Digital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184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B6E248-3934-9441-86D8-5808DFA3D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>
            <a:lvl1pPr>
              <a:defRPr b="0" i="0">
                <a:solidFill>
                  <a:schemeClr val="bg1"/>
                </a:solidFill>
                <a:latin typeface="Calibre" panose="020B0503030202060203" pitchFamily="34" charset="77"/>
              </a:defRPr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FEA586C-DB9F-0B4F-AE1B-77CEF2DC1C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</p:txBody>
      </p:sp>
    </p:spTree>
    <p:extLst>
      <p:ext uri="{BB962C8B-B14F-4D97-AF65-F5344CB8AC3E}">
        <p14:creationId xmlns:p14="http://schemas.microsoft.com/office/powerpoint/2010/main" val="1761368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084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97372D-FF84-6A43-BDBE-CA1C6C61A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FB40213A-9FD4-0944-9DDA-421F27945398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6D4EFE03-96A4-C943-A95B-C5632A942FD7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040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513BA316-3942-294E-B705-6F4B4C8E641E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1FF74B-3F96-9F48-8A7A-43B563A51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CBE05DAB-279D-5647-8853-635F039111A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8162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410DC900-36DE-0C44-9413-0CEDD4DE0A30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5F6EC8-BBDF-0E43-A2AA-1D099CE72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2A2FC3C1-2036-304E-8EC4-20941008FC9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87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50F8FFB0-CA62-2D44-A739-C0E5EE625598}"/>
              </a:ext>
            </a:extLst>
          </p:cNvPr>
          <p:cNvSpPr/>
          <p:nvPr userDrawn="1"/>
        </p:nvSpPr>
        <p:spPr>
          <a:xfrm>
            <a:off x="1714500" y="3432175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3432175"/>
            <a:ext cx="4762500" cy="1711325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E6F3E-FCD9-5742-9E26-F7EA7310F2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03FB908F-5AA7-CC4E-9C6D-F814BAA4A3CE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2651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C9050D-F472-BB46-9550-21FCF6795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7B7B9E78-9EEF-4942-BE46-D2F8D7494EF0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04221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89A546-F44F-EB40-9514-26980D6AF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025F4C1C-87CE-5849-8F53-AF942A8FA6F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1413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2713DB34-7067-0A4F-BA29-1493DB3603B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474586D-E82F-C147-9166-17FC8CEAF387}"/>
              </a:ext>
            </a:extLst>
          </p:cNvPr>
          <p:cNvSpPr/>
          <p:nvPr userDrawn="1"/>
        </p:nvSpPr>
        <p:spPr>
          <a:xfrm>
            <a:off x="762000" y="3429000"/>
            <a:ext cx="1143000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65B563-EEB2-9A42-AE0E-AFF1E0C35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6FB3B58C-EF26-754A-A132-E0049ED0F3E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138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3044257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762000" y="0"/>
            <a:ext cx="114300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n-US" noProof="0" dirty="0" err="1"/>
              <a:t>i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E49A45-3D78-0748-A3EA-601A89769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FC1DCF2-31D8-7042-96F1-9B356E11220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31552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08149301-90F9-9B48-82AB-A405F540DC0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571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D1B0A9-3AEF-8843-8D44-0A87CBD2B1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7666BD4-4884-284A-AFA8-38E7EDE32C5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0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8B71A382-B61B-0244-B72C-1F18763052F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29500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5ED8C3-2D1E-BE47-B1C3-739D40206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7E68D59-A1A4-B54A-8BC8-DB34A2E8FE4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5918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CE26C7CF-C543-7141-836B-2A1879650453}"/>
              </a:ext>
            </a:extLst>
          </p:cNvPr>
          <p:cNvSpPr/>
          <p:nvPr userDrawn="1"/>
        </p:nvSpPr>
        <p:spPr>
          <a:xfrm>
            <a:off x="64770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64770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62001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3FBB6D-CA24-8E4D-95E7-044E0FA2D3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CE20A0A6-6D1F-8F48-BF6A-8912B4F2FBE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30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62001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E0AC71-E70C-D14F-B2F0-0BBE10B7D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5A222253-D484-3047-8033-C1C305922D1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1933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EFCF339-451F-3A4B-9765-6FF634171E3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8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87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1FA916-35F9-794D-9143-79540E80EC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67E6EA90-E22D-064B-8408-D8DE42C76E1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683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76200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E56309-3EE8-0340-940E-C1DABE31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6F83BB-519D-FC44-A94F-CA89273C3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B61530A5-71E3-444D-85F0-B82417FA102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8357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BC3F9527-AA25-544A-AEF4-91AD519E8438}"/>
              </a:ext>
            </a:extLst>
          </p:cNvPr>
          <p:cNvSpPr/>
          <p:nvPr userDrawn="1"/>
        </p:nvSpPr>
        <p:spPr>
          <a:xfrm>
            <a:off x="1714500" y="1714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1714500"/>
            <a:ext cx="6667500" cy="2371399"/>
          </a:xfrm>
        </p:spPr>
        <p:txBody>
          <a:bodyPr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5143500"/>
            <a:ext cx="19050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1714500"/>
            <a:ext cx="3810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1905000" cy="952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D9A8A4-F4CC-BB46-933D-A726F4338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F2B98CE2-21EA-A24F-936F-3DF2F7A70EF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7215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1DD9DA7-40D7-EB43-8258-A6D8A04249FA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382000" y="1714500"/>
            <a:ext cx="3810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5143500"/>
            <a:ext cx="19050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D1A8CC-1BE6-B04D-B932-119453582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6E34A59A-0C8E-6844-810B-03F26E29DDBC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23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48ED55-AAD6-C642-96B8-1F65EA81BC0B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825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8200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1B06D76-4B87-1D44-B43D-24672CD2D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28BF58DC-49D5-7B4A-B137-34DE6FE69A5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08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920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02FE23B8-0709-7846-A452-B2EA067B07B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4470A4-8FEB-8C4A-95C6-62B5C1789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4" name="Slide Number Placeholder 24">
            <a:extLst>
              <a:ext uri="{FF2B5EF4-FFF2-40B4-BE49-F238E27FC236}">
                <a16:creationId xmlns:a16="http://schemas.microsoft.com/office/drawing/2014/main" id="{3583F841-8E0F-A74E-B24E-3F18542F450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183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6AC43452-2A38-154D-B368-6DD38F6111A9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1714500" y="946702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66725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62000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57275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2D9E7BE-A13E-C148-BB26-1DFF97A43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37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7E4E344A-285D-9740-9CF3-ADBE7B96EDEF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0287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FE3B95E-3689-E548-B856-631925719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6444EFE9-FE23-EC4F-BF42-9C65423FF4E6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23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5C3EE3E-282C-DF4A-A068-388BEE5863F9}"/>
              </a:ext>
            </a:extLst>
          </p:cNvPr>
          <p:cNvSpPr/>
          <p:nvPr userDrawn="1"/>
        </p:nvSpPr>
        <p:spPr>
          <a:xfrm>
            <a:off x="1714500" y="3432175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3432175"/>
            <a:ext cx="2867025" cy="2232025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1525" y="0"/>
            <a:ext cx="1905000" cy="1711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952500"/>
            <a:ext cx="1905000" cy="2473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8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287000" y="952500"/>
            <a:ext cx="1905000" cy="2473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2A42CA-2BAC-CB4C-B1E3-4AD376AE5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EEEF684A-E652-4C47-8251-6D063F27D62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129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2C1007DB-F625-E444-870B-5E53BB62A08A}"/>
              </a:ext>
            </a:extLst>
          </p:cNvPr>
          <p:cNvSpPr/>
          <p:nvPr userDrawn="1"/>
        </p:nvSpPr>
        <p:spPr>
          <a:xfrm>
            <a:off x="1714500" y="3786188"/>
            <a:ext cx="381000" cy="61912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1" y="3848100"/>
            <a:ext cx="2857500" cy="1574800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2000" y="0"/>
            <a:ext cx="5715000" cy="34321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3432175"/>
            <a:ext cx="5715000" cy="34258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35CCF5-A4CA-8E44-9D56-57B45700D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DC524E3D-0513-C44E-A63F-C7A48DC71020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8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01244C-99E6-CF40-88AD-2AD2E9E539FE}"/>
              </a:ext>
            </a:extLst>
          </p:cNvPr>
          <p:cNvSpPr/>
          <p:nvPr userDrawn="1"/>
        </p:nvSpPr>
        <p:spPr>
          <a:xfrm>
            <a:off x="6284913" y="3429000"/>
            <a:ext cx="38735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4105275" y="2477295"/>
            <a:ext cx="4743450" cy="593327"/>
          </a:xfrm>
        </p:spPr>
        <p:txBody>
          <a:bodyPr tIns="0"/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1717676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82000" y="762795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287000" y="3429000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714500" y="4191795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31881" y="5905500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568950" y="3040261"/>
            <a:ext cx="1816100" cy="228600"/>
          </a:xfrm>
        </p:spPr>
        <p:txBody>
          <a:bodyPr wrap="square">
            <a:noAutofit/>
          </a:bodyPr>
          <a:lstStyle>
            <a:lvl1pPr algn="ctr">
              <a:defRPr sz="1100" b="0" i="0">
                <a:solidFill>
                  <a:schemeClr val="tx2">
                    <a:alpha val="70000"/>
                  </a:schemeClr>
                </a:solidFill>
                <a:latin typeface="Calibre Light" panose="020B0303030202060203" pitchFamily="34" charset="77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A6A5B8A-D703-9041-8426-95086EDD03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6" name="Slide Number Placeholder 24">
            <a:extLst>
              <a:ext uri="{FF2B5EF4-FFF2-40B4-BE49-F238E27FC236}">
                <a16:creationId xmlns:a16="http://schemas.microsoft.com/office/drawing/2014/main" id="{85BD3A74-BFBE-994B-A221-C403A71BEDF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15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535B4D9-C075-024C-AA7B-C0689CA643E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507F6E4-7969-5142-9954-54B377D569CD}"/>
              </a:ext>
            </a:extLst>
          </p:cNvPr>
          <p:cNvSpPr/>
          <p:nvPr userDrawn="1"/>
        </p:nvSpPr>
        <p:spPr>
          <a:xfrm>
            <a:off x="11239500" y="1714500"/>
            <a:ext cx="952500" cy="3429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71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619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2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29500" y="952500"/>
            <a:ext cx="1905000" cy="4191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3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DF5FAB-4312-054E-A36D-1B608127F5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5" name="Slide Number Placeholder 24">
            <a:extLst>
              <a:ext uri="{FF2B5EF4-FFF2-40B4-BE49-F238E27FC236}">
                <a16:creationId xmlns:a16="http://schemas.microsoft.com/office/drawing/2014/main" id="{16D3B605-2AC1-C745-BB5C-9E65811522E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323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CA5A8F4E-3838-1440-825F-C0B90195C1F5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6498" y="1714500"/>
            <a:ext cx="3803002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E94E33-B4A7-0146-B564-B4DF35CA0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BD4D461A-19B2-3C45-9F9E-CDB5290D8A1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60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836040D-B1BE-7742-A013-83B4224CB121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01501" y="2562564"/>
            <a:ext cx="2476500" cy="1846474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572000" y="2562564"/>
            <a:ext cx="2476500" cy="1846474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592899" y="1714500"/>
            <a:ext cx="3407060" cy="2169437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029C64-F1C0-914F-B9D6-EFBABC02A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15722709-12F6-FB44-924D-5B76C4798FA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65E8D9B-6137-CF4F-B986-DBDFFFA96AA3}"/>
              </a:ext>
            </a:extLst>
          </p:cNvPr>
          <p:cNvSpPr/>
          <p:nvPr userDrawn="1"/>
        </p:nvSpPr>
        <p:spPr>
          <a:xfrm>
            <a:off x="6484938" y="0"/>
            <a:ext cx="3802062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3383280" rIns="274320" bIns="0"/>
          <a:lstStyle/>
          <a:p>
            <a:pPr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200" b="1" dirty="0">
              <a:solidFill>
                <a:srgbClr val="4640E1"/>
              </a:solidFill>
              <a:latin typeface="Montserrat Bold"/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200900" y="952500"/>
            <a:ext cx="4038599" cy="5905500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2A0306-D50E-5344-8918-4B095BCC78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8E97166-1526-B740-84B2-BCC37CE9EC5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8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483626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34AE1AAB-3E2A-3C41-B163-22CC6F853F9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500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671887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629274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586661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544048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9E0BC56-5661-6A41-B41F-8B3C809088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208EC02E-A1FE-4048-A25D-C9006C9AD1A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148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B0187611-1B87-1245-AB47-1272CF1585E6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619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524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429500" y="2663824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334500" y="2663824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E29C17-484B-824C-AFD4-C3C652F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51F47EB8-4811-374E-908E-2B5C0543DF8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4356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4ADD6C3B-E013-9A4E-A5E5-349B4F72B8F4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4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1655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6166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677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9F9F328-94E6-D34E-BC9B-7D9D9CE0F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6" name="Slide Number Placeholder 24">
            <a:extLst>
              <a:ext uri="{FF2B5EF4-FFF2-40B4-BE49-F238E27FC236}">
                <a16:creationId xmlns:a16="http://schemas.microsoft.com/office/drawing/2014/main" id="{2C7F1D29-CA16-CF4B-AC5E-1E94614B49F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37653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E0A3D8AE-0E5C-9942-8664-6475408222BE}"/>
              </a:ext>
            </a:extLst>
          </p:cNvPr>
          <p:cNvSpPr/>
          <p:nvPr userDrawn="1"/>
        </p:nvSpPr>
        <p:spPr>
          <a:xfrm>
            <a:off x="64770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62000" y="0"/>
            <a:ext cx="485775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0722F8-42C6-B74E-9832-248F66EB0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256E3B5C-3539-7843-AC29-BBB9FF52E24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366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8CE62BCC-FEED-0544-801F-88EC3C2C0F42}"/>
              </a:ext>
            </a:extLst>
          </p:cNvPr>
          <p:cNvSpPr/>
          <p:nvPr userDrawn="1"/>
        </p:nvSpPr>
        <p:spPr>
          <a:xfrm>
            <a:off x="64770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75114" y="952499"/>
            <a:ext cx="3508375" cy="4953001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6EDCF7-09BA-6A47-8D14-3512AF4F48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4BDA1536-9C55-1A4F-8A62-53D014DCD1F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69667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B8CE792D-5570-5147-A30C-3CAC520420E6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714500" y="2562564"/>
            <a:ext cx="4762500" cy="4295436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D3AC79-0AF4-084D-B649-E4A70B51B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91139DC0-2422-114D-8DA8-2D65B8298B9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42002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76146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572000" y="2339423"/>
            <a:ext cx="1905000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67854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563708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AD6A887-AE17-C64D-B579-33012F3B8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342020C1-0A9C-B549-A649-4D7A8AF08E0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24811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7CF5AD8D-C6BE-FE4A-B3EC-BDDCCEA8728C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6667500" cy="1570891"/>
          </a:xfrm>
        </p:spPr>
        <p:txBody>
          <a:bodyPr/>
          <a:lstStyle>
            <a:lvl1pPr>
              <a:lnSpc>
                <a:spcPct val="100000"/>
              </a:lnSpc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429500" y="952500"/>
            <a:ext cx="3810000" cy="5905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E6ADDE-D987-4C43-B5DD-9D089AC87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1FBDC407-4AE7-114A-AED9-D9A9D7801A8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309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14D98A8C-BDB2-3048-B700-CA5329D6E9E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24D7B20-E8C5-BA4D-B2E2-75E5D6709A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8" y="1014413"/>
            <a:ext cx="6792912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0374" y="1162050"/>
            <a:ext cx="6486525" cy="36671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53A2CD-D160-3B45-BC44-7D1D1A3D7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51D82521-0B7D-6A49-BB37-766D5FCA36B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56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B1949EA-04E5-5345-B815-1A64603ADA20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71450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367952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48"/>
          <p:cNvSpPr>
            <a:spLocks noGrp="1"/>
          </p:cNvSpPr>
          <p:nvPr>
            <p:ph type="pic" sz="quarter" idx="16"/>
          </p:nvPr>
        </p:nvSpPr>
        <p:spPr>
          <a:xfrm>
            <a:off x="564454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49"/>
          <p:cNvSpPr>
            <a:spLocks noGrp="1"/>
          </p:cNvSpPr>
          <p:nvPr>
            <p:ph type="pic" sz="quarter" idx="17"/>
          </p:nvPr>
        </p:nvSpPr>
        <p:spPr>
          <a:xfrm>
            <a:off x="760956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50"/>
          <p:cNvSpPr>
            <a:spLocks noGrp="1"/>
          </p:cNvSpPr>
          <p:nvPr>
            <p:ph type="pic" sz="quarter" idx="18"/>
          </p:nvPr>
        </p:nvSpPr>
        <p:spPr>
          <a:xfrm>
            <a:off x="9574581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F4D2FF8-BBD1-0144-B5F7-4845AE4A6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7" name="Slide Number Placeholder 24">
            <a:extLst>
              <a:ext uri="{FF2B5EF4-FFF2-40B4-BE49-F238E27FC236}">
                <a16:creationId xmlns:a16="http://schemas.microsoft.com/office/drawing/2014/main" id="{67B9D757-CD8D-714A-BD2F-6BC94FE3FE8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75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82871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7C8534B-7570-F842-A83A-1CCDBA9C849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51332" y="2482859"/>
            <a:ext cx="1327118" cy="2871130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882EAB-189B-4646-BCF1-2940EE569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B0297700-0271-0049-9D9C-F507E77EDBD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0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73CB6240-04D2-F949-A63A-B3746834190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477000" y="2878915"/>
            <a:ext cx="4180269" cy="26157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562339-EDF3-1C4E-ABFB-FE21AE05C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6CDD0E60-663C-DE4B-A48E-1851CE3FB3D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73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208A3B7E-0C0A-F74C-835B-80642810F731}"/>
              </a:ext>
            </a:extLst>
          </p:cNvPr>
          <p:cNvSpPr/>
          <p:nvPr userDrawn="1"/>
        </p:nvSpPr>
        <p:spPr>
          <a:xfrm>
            <a:off x="64770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700336" y="1139834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9A99AE-6379-C546-A99B-F97AAFA42C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57D870CD-9CAF-A049-A2BE-A1E1FBDFDEAF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5117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400674" y="3429000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9525000" cy="1249845"/>
          </a:xfrm>
        </p:spPr>
        <p:txBody>
          <a:bodyPr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335084" y="4075117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7469440" y="4075117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5F4A5E-F467-1F4E-A81A-D61A14CC1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749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62626D89-411F-AF4C-B5A5-7758A33D4EE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962915" y="1507121"/>
            <a:ext cx="1777985" cy="3843757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B9D48E-35E5-9B4C-81AF-2632ADB6B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0F37CB8A-00F1-2346-8EBD-B53E955FE2D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26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34661AAB-E154-234D-AA75-FA6C454A6D42}"/>
              </a:ext>
            </a:extLst>
          </p:cNvPr>
          <p:cNvSpPr/>
          <p:nvPr userDrawn="1"/>
        </p:nvSpPr>
        <p:spPr>
          <a:xfrm>
            <a:off x="766763" y="0"/>
            <a:ext cx="11425237" cy="3429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700336" y="1139834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20D795-6A25-4E46-A2C9-88BC6C2EA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C9EEDDF1-FE2F-2742-B20C-096FDFF7814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76898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A32C00CF-ACDA-C74F-93E8-AE4892A244AD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118184" y="1055093"/>
            <a:ext cx="1777985" cy="3913964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334890" y="2312393"/>
            <a:ext cx="1777985" cy="3913964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9DE668-9AFA-F544-9547-7E32B3938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B8E47109-1694-654A-9554-CAA052E2413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08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F8E37715-9CAE-C74B-8EB9-05A0C36BC66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816561" y="342900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82935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382936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680510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680511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145201" y="342900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7653722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7653722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951300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10375439" y="3428999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DE2C4CA-2B58-0A4E-9130-399C29D65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22" name="Slide Number Placeholder 24">
            <a:extLst>
              <a:ext uri="{FF2B5EF4-FFF2-40B4-BE49-F238E27FC236}">
                <a16:creationId xmlns:a16="http://schemas.microsoft.com/office/drawing/2014/main" id="{265CCE26-45A2-4C45-A265-756E7CB85A9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393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54C29B3F-96CC-7D4B-9F12-8E28580D3E1B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977596" y="2168525"/>
            <a:ext cx="2033179" cy="2527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CCD956-96DE-6C43-A270-F223F9FE8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9887B608-8CD0-1544-8088-9EE536E0789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79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A7F364AF-C81A-F04F-B3A3-1D1FDB423A38}"/>
              </a:ext>
            </a:extLst>
          </p:cNvPr>
          <p:cNvSpPr/>
          <p:nvPr userDrawn="1"/>
        </p:nvSpPr>
        <p:spPr>
          <a:xfrm>
            <a:off x="7658100" y="0"/>
            <a:ext cx="4533900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879FB6-7CE9-E14F-9A59-C7D9D8DE9553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985658" y="5006792"/>
            <a:ext cx="1294083" cy="2792255"/>
          </a:xfrm>
          <a:prstGeom prst="roundRect">
            <a:avLst>
              <a:gd name="adj" fmla="val 7691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1304" y="440759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985658" y="1767839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984999" y="-1471500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821304" y="3657362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E2B8B5F-9F21-EF45-8DA9-5D5782FE6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A3604582-BE08-C243-BA36-03F5216C07B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61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0657DFA-A060-A342-8E22-5326F8B17D60}"/>
              </a:ext>
            </a:extLst>
          </p:cNvPr>
          <p:cNvSpPr/>
          <p:nvPr userDrawn="1"/>
        </p:nvSpPr>
        <p:spPr>
          <a:xfrm>
            <a:off x="8382000" y="0"/>
            <a:ext cx="3810000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60C0A0B-DC6B-BD4C-A0CB-5E013DEECDC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277530" y="1657350"/>
            <a:ext cx="6033407" cy="3429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3498BD-6B97-8E4C-8FF1-125C53AA8C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C6255FA7-8861-5F42-8309-EC1B2485D449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836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2501"/>
            <a:ext cx="9525000" cy="762000"/>
          </a:xfrm>
        </p:spPr>
        <p:txBody>
          <a:bodyPr tIns="0" anchor="ctr"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667000" y="1942011"/>
            <a:ext cx="7620000" cy="271944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F8072B-450E-7947-9B97-B294DFCE1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562FA1FE-1EC0-D14B-9578-7B35D2BF414F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3703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667000" y="1714501"/>
            <a:ext cx="7620000" cy="294695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026E3B-662C-A746-AECE-FC4119A24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793317E5-65B1-C643-AEB7-37B74AABF0D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236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1.xml"/><Relationship Id="rId21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46.xml"/><Relationship Id="rId42" Type="http://schemas.openxmlformats.org/officeDocument/2006/relationships/slideLayout" Target="../slideLayouts/slideLayout54.xml"/><Relationship Id="rId47" Type="http://schemas.openxmlformats.org/officeDocument/2006/relationships/slideLayout" Target="../slideLayouts/slideLayout59.xml"/><Relationship Id="rId50" Type="http://schemas.openxmlformats.org/officeDocument/2006/relationships/slideLayout" Target="../slideLayouts/slideLayout62.xml"/><Relationship Id="rId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slideLayout" Target="../slideLayouts/slideLayout44.xml"/><Relationship Id="rId37" Type="http://schemas.openxmlformats.org/officeDocument/2006/relationships/slideLayout" Target="../slideLayouts/slideLayout49.xml"/><Relationship Id="rId40" Type="http://schemas.openxmlformats.org/officeDocument/2006/relationships/slideLayout" Target="../slideLayouts/slideLayout52.xml"/><Relationship Id="rId45" Type="http://schemas.openxmlformats.org/officeDocument/2006/relationships/slideLayout" Target="../slideLayouts/slideLayout57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36" Type="http://schemas.openxmlformats.org/officeDocument/2006/relationships/slideLayout" Target="../slideLayouts/slideLayout48.xml"/><Relationship Id="rId49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56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35" Type="http://schemas.openxmlformats.org/officeDocument/2006/relationships/slideLayout" Target="../slideLayouts/slideLayout47.xml"/><Relationship Id="rId43" Type="http://schemas.openxmlformats.org/officeDocument/2006/relationships/slideLayout" Target="../slideLayouts/slideLayout55.xml"/><Relationship Id="rId48" Type="http://schemas.openxmlformats.org/officeDocument/2006/relationships/slideLayout" Target="../slideLayouts/slideLayout60.xml"/><Relationship Id="rId8" Type="http://schemas.openxmlformats.org/officeDocument/2006/relationships/slideLayout" Target="../slideLayouts/slideLayout20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slideLayout" Target="../slideLayouts/slideLayout45.xml"/><Relationship Id="rId38" Type="http://schemas.openxmlformats.org/officeDocument/2006/relationships/slideLayout" Target="../slideLayouts/slideLayout50.xml"/><Relationship Id="rId4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32.xml"/><Relationship Id="rId41" Type="http://schemas.openxmlformats.org/officeDocument/2006/relationships/slideLayout" Target="../slideLayouts/slideLayout53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4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9A9397B-433E-ED48-9BB5-3F0EDB37AA1F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248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20" r:id="rId5"/>
    <p:sldLayoutId id="2147483711" r:id="rId6"/>
    <p:sldLayoutId id="2147483698" r:id="rId7"/>
    <p:sldLayoutId id="2147483700" r:id="rId8"/>
    <p:sldLayoutId id="2147483709" r:id="rId9"/>
    <p:sldLayoutId id="2147483708" r:id="rId10"/>
    <p:sldLayoutId id="2147483704" r:id="rId11"/>
    <p:sldLayoutId id="2147483772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5666B6-CC15-824C-805E-54A670EA67F9}"/>
              </a:ext>
            </a:extLst>
          </p:cNvPr>
          <p:cNvSpPr/>
          <p:nvPr/>
        </p:nvSpPr>
        <p:spPr>
          <a:xfrm>
            <a:off x="0" y="0"/>
            <a:ext cx="762000" cy="6867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CO" sz="1400" b="1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EF21-1EB1-6A4F-873B-3FC5B96E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5A6199-C2B1-EB44-AB47-0E8B9A322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26" name="Slide Number Placeholder 24">
            <a:extLst>
              <a:ext uri="{FF2B5EF4-FFF2-40B4-BE49-F238E27FC236}">
                <a16:creationId xmlns:a16="http://schemas.microsoft.com/office/drawing/2014/main" id="{A1CAE748-FF17-2144-A4FA-16F90D3357C8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rgbClr val="3A69EE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rgbClr val="3A69EE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548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  <p:sldLayoutId id="2147483745" r:id="rId24"/>
    <p:sldLayoutId id="2147483746" r:id="rId25"/>
    <p:sldLayoutId id="2147483747" r:id="rId26"/>
    <p:sldLayoutId id="2147483748" r:id="rId27"/>
    <p:sldLayoutId id="2147483749" r:id="rId28"/>
    <p:sldLayoutId id="2147483750" r:id="rId29"/>
    <p:sldLayoutId id="2147483751" r:id="rId30"/>
    <p:sldLayoutId id="2147483752" r:id="rId31"/>
    <p:sldLayoutId id="2147483753" r:id="rId32"/>
    <p:sldLayoutId id="2147483754" r:id="rId33"/>
    <p:sldLayoutId id="2147483755" r:id="rId34"/>
    <p:sldLayoutId id="2147483756" r:id="rId35"/>
    <p:sldLayoutId id="2147483757" r:id="rId36"/>
    <p:sldLayoutId id="2147483758" r:id="rId37"/>
    <p:sldLayoutId id="2147483759" r:id="rId38"/>
    <p:sldLayoutId id="2147483760" r:id="rId39"/>
    <p:sldLayoutId id="2147483761" r:id="rId40"/>
    <p:sldLayoutId id="2147483762" r:id="rId41"/>
    <p:sldLayoutId id="2147483763" r:id="rId42"/>
    <p:sldLayoutId id="2147483764" r:id="rId43"/>
    <p:sldLayoutId id="2147483765" r:id="rId44"/>
    <p:sldLayoutId id="2147483766" r:id="rId45"/>
    <p:sldLayoutId id="2147483767" r:id="rId46"/>
    <p:sldLayoutId id="2147483768" r:id="rId47"/>
    <p:sldLayoutId id="2147483769" r:id="rId48"/>
    <p:sldLayoutId id="2147483770" r:id="rId49"/>
    <p:sldLayoutId id="2147483771" r:id="rId5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912813" rtl="0" eaLnBrk="1" fontAlgn="base" hangingPunct="1">
        <a:spcBef>
          <a:spcPct val="0"/>
        </a:spcBef>
        <a:spcAft>
          <a:spcPct val="0"/>
        </a:spcAft>
        <a:defRPr sz="4000" b="0" i="0" kern="1200" spc="-100">
          <a:solidFill>
            <a:schemeClr val="tx2"/>
          </a:solidFill>
          <a:latin typeface="Calibre" panose="020B0503030202060203" pitchFamily="34" charset="77"/>
          <a:ea typeface="Calibre" panose="020B0503030202060203" pitchFamily="34" charset="77"/>
          <a:cs typeface="Calibre" panose="020B0503030202060203" pitchFamily="34" charset="77"/>
        </a:defRPr>
      </a:lvl1pPr>
      <a:lvl2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2pPr>
      <a:lvl3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3pPr>
      <a:lvl4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4pPr>
      <a:lvl5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5pPr>
      <a:lvl6pPr marL="4572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6pPr>
      <a:lvl7pPr marL="9144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7pPr>
      <a:lvl8pPr marL="13716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8pPr>
      <a:lvl9pPr marL="18288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9pPr>
    </p:titleStyle>
    <p:bodyStyle>
      <a:lvl1pPr algn="l" defTabSz="912813" rtl="0" eaLnBrk="1" fontAlgn="base" hangingPunct="1">
        <a:lnSpc>
          <a:spcPct val="15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800" b="0" i="0" kern="1200">
          <a:solidFill>
            <a:schemeClr val="tx1"/>
          </a:solidFill>
          <a:latin typeface="Calibre Light" panose="020B0303030202060203" pitchFamily="34" charset="77"/>
          <a:ea typeface="Calibre Light" panose="020B0303030202060203" pitchFamily="34" charset="77"/>
          <a:cs typeface="Calibre Light" panose="020B0303030202060203" pitchFamily="34" charset="77"/>
        </a:defRPr>
      </a:lvl1pPr>
      <a:lvl2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b="0" i="0" kern="1200">
          <a:solidFill>
            <a:schemeClr val="tx1"/>
          </a:solidFill>
          <a:latin typeface="Calibre Light" panose="020B0303030202060203" pitchFamily="34" charset="77"/>
          <a:ea typeface="Calibre Light" panose="020B0303030202060203" pitchFamily="34" charset="77"/>
          <a:cs typeface="Calibre Light" panose="020B0303030202060203" pitchFamily="34" charset="77"/>
        </a:defRPr>
      </a:lvl2pPr>
      <a:lvl3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b="0" i="0" kern="1200">
          <a:solidFill>
            <a:schemeClr val="tx1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3pPr>
      <a:lvl4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rgbClr val="232323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4pPr>
      <a:lvl5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rgbClr val="232323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answerthepublic.com/e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hyperlink" Target="https://www.youtube.com/watch?v=VztxMLytd6Q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google.com/intl/es-419_pe/business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ymHKQB4KB1I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njose-cafe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youtube.com/watch?v=drRVy759dK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youtu.be/fv3oG2hSgO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hyperlink" Target="https://www.tiktok.com/@lavidadebru/video/7497049321267825925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4" y="411479"/>
            <a:ext cx="700659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5100" dirty="0"/>
              <a:t>Posicionamiento y gestión estratégica del portafolio de Marcas y Productos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93E6F1-47C2-BB39-845D-C4996440F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Sesión</a:t>
            </a:r>
            <a:r>
              <a:rPr lang="en-US" dirty="0"/>
              <a:t> 5 y 6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496C9-81E6-C5A7-1354-EB574CCBD0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81FFD9E7-F1BE-75F4-1D45-06DE0E8C9F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8FA1F21-E0AC-06B4-189A-B5BD3F05A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12CE77C-F58A-B1F1-51DB-48F508084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728A909D-24AA-3702-DEC7-FFA47F2E1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01FB9890-1EBC-9731-5E3C-0D42E5761B1C}"/>
              </a:ext>
            </a:extLst>
          </p:cNvPr>
          <p:cNvSpPr txBox="1">
            <a:spLocks/>
          </p:cNvSpPr>
          <p:nvPr/>
        </p:nvSpPr>
        <p:spPr>
          <a:xfrm>
            <a:off x="1876249" y="389852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TIPOS DE ZMOT - 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B8271D8-F1F3-5F1A-8511-D49FD9F63E63}"/>
              </a:ext>
            </a:extLst>
          </p:cNvPr>
          <p:cNvSpPr txBox="1"/>
          <p:nvPr/>
        </p:nvSpPr>
        <p:spPr>
          <a:xfrm>
            <a:off x="3794104" y="1414276"/>
            <a:ext cx="4238368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bg1"/>
                </a:solidFill>
              </a:rPr>
              <a:t>1. QUIERO SABER</a:t>
            </a:r>
            <a:endParaRPr lang="es-PE" sz="3200" b="1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D3A220-9DEC-023F-7C85-D529050DC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908" y="2417963"/>
            <a:ext cx="2945639" cy="191793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CDBECB0-9422-6496-B8A5-9D9BBDCECE30}"/>
              </a:ext>
            </a:extLst>
          </p:cNvPr>
          <p:cNvSpPr txBox="1"/>
          <p:nvPr/>
        </p:nvSpPr>
        <p:spPr>
          <a:xfrm>
            <a:off x="3454797" y="4253591"/>
            <a:ext cx="6495531" cy="18601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b="1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¿Cómo saber que contenido crear?</a:t>
            </a:r>
            <a:endParaRPr lang="es-PE" sz="1800" dirty="0">
              <a:solidFill>
                <a:schemeClr val="bg1"/>
              </a:solidFill>
              <a:effectLst/>
              <a:latin typeface="Lato regular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80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El contenido tiene que ser relevante 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Temas</a:t>
            </a:r>
            <a:r>
              <a:rPr lang="es-PE" sz="180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más buscados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b="1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¿Cómo investigo lo que la gente anda buscando?</a:t>
            </a:r>
            <a:endParaRPr lang="es-PE" sz="1800" dirty="0">
              <a:solidFill>
                <a:schemeClr val="bg1"/>
              </a:solidFill>
              <a:effectLst/>
              <a:latin typeface="Lato regular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PE" sz="1800" u="sng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https://answerthepublic.com/es</a:t>
            </a:r>
            <a:r>
              <a:rPr lang="es-PE" sz="1800" u="sng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PE" sz="1800" dirty="0">
              <a:solidFill>
                <a:schemeClr val="bg1"/>
              </a:solidFill>
              <a:effectLst/>
              <a:latin typeface="Lato regular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D56A1D-0441-67C1-06E6-7A0EDA1527C9}"/>
              </a:ext>
            </a:extLst>
          </p:cNvPr>
          <p:cNvSpPr txBox="1"/>
          <p:nvPr/>
        </p:nvSpPr>
        <p:spPr>
          <a:xfrm>
            <a:off x="1424832" y="2805207"/>
            <a:ext cx="6325603" cy="6632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ES" sz="180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Importancia de crear contenido de valor. Va con un llamado a la acción y nos posiciona como expertos.</a:t>
            </a:r>
            <a:endParaRPr lang="es-PE" sz="1800" dirty="0">
              <a:solidFill>
                <a:schemeClr val="bg1"/>
              </a:solidFill>
              <a:effectLst/>
              <a:latin typeface="Lato regular" panose="020F0502020204030203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67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AC863-B8CD-3BCD-598B-52DB18943C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etro">
            <a:extLst>
              <a:ext uri="{FF2B5EF4-FFF2-40B4-BE49-F238E27FC236}">
                <a16:creationId xmlns:a16="http://schemas.microsoft.com/office/drawing/2014/main" id="{C663E585-465E-F18F-C638-DB7EC6DA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422" y="2272959"/>
            <a:ext cx="1370675" cy="137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5D7B5FAD-4E40-B344-91AD-96852A02C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D79519E-D739-A48B-C972-B8157C7BD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2C12B58-DA69-2244-8918-08FF3357B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6A24A06E-8C7C-BE82-74D9-090D46F8F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B3F92269-F066-6BE5-386F-57D889064D58}"/>
              </a:ext>
            </a:extLst>
          </p:cNvPr>
          <p:cNvSpPr txBox="1">
            <a:spLocks/>
          </p:cNvSpPr>
          <p:nvPr/>
        </p:nvSpPr>
        <p:spPr>
          <a:xfrm>
            <a:off x="1876249" y="389852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TIPOS DE ZMOT - 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98CDE66-CD3B-176B-75C9-CCAE34681D32}"/>
              </a:ext>
            </a:extLst>
          </p:cNvPr>
          <p:cNvSpPr txBox="1"/>
          <p:nvPr/>
        </p:nvSpPr>
        <p:spPr>
          <a:xfrm>
            <a:off x="3323967" y="1482811"/>
            <a:ext cx="4238368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s-ES" dirty="0"/>
              <a:t>2. QUIERO HACER</a:t>
            </a:r>
            <a:endParaRPr lang="es-PE" dirty="0"/>
          </a:p>
        </p:txBody>
      </p:sp>
      <p:pic>
        <p:nvPicPr>
          <p:cNvPr id="2050" name="Picture 2" descr="YouTube Latinoamérica - YouTube">
            <a:hlinkClick r:id="rId4"/>
            <a:extLst>
              <a:ext uri="{FF2B5EF4-FFF2-40B4-BE49-F238E27FC236}">
                <a16:creationId xmlns:a16="http://schemas.microsoft.com/office/drawing/2014/main" id="{AE8955A8-7EC3-9EBF-E550-F71B54454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1" b="23063"/>
          <a:stretch/>
        </p:blipFill>
        <p:spPr bwMode="auto">
          <a:xfrm>
            <a:off x="8493220" y="1061995"/>
            <a:ext cx="2189202" cy="1210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933CC4A-8281-AB9B-EDB8-B2A76A0938F8}"/>
              </a:ext>
            </a:extLst>
          </p:cNvPr>
          <p:cNvSpPr txBox="1"/>
          <p:nvPr/>
        </p:nvSpPr>
        <p:spPr>
          <a:xfrm>
            <a:off x="1117465" y="2452658"/>
            <a:ext cx="10103683" cy="1871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Descripción del problema: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Preparación del ceviche, destacando la importancia de utilizar ingredientes frescos.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Paso a paso</a:t>
            </a:r>
            <a:endParaRPr lang="es-PE" sz="1800" dirty="0">
              <a:solidFill>
                <a:schemeClr val="bg1"/>
              </a:solidFill>
              <a:effectLst/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Compra de materiales: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Adquirir los ingredientes en </a:t>
            </a:r>
            <a:r>
              <a:rPr lang="es-PE" sz="1800" b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Metro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por sus productos frescos y calidad.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i="1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Llamado a la Acción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27719AF-CE4D-017F-B9B5-041A391957DB}"/>
              </a:ext>
            </a:extLst>
          </p:cNvPr>
          <p:cNvSpPr txBox="1"/>
          <p:nvPr/>
        </p:nvSpPr>
        <p:spPr>
          <a:xfrm>
            <a:off x="2694528" y="4734374"/>
            <a:ext cx="8320763" cy="1572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Otros ejemplos de QUIERO HACER: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GIMANSIOS: ¿Cómo tener un abdomen firme? 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FERRETERIAS: </a:t>
            </a:r>
            <a:r>
              <a:rPr lang="es-PE" dirty="0">
                <a:solidFill>
                  <a:schemeClr val="bg1"/>
                </a:solidFill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eparando un techo húmedo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PE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VENTA DE LLANTAS, AUTOS: ¿Cómo cambiar la llanta del auto?</a:t>
            </a:r>
          </a:p>
        </p:txBody>
      </p:sp>
      <p:pic>
        <p:nvPicPr>
          <p:cNvPr id="1026" name="Picture 2" descr="Smart Fit - Blog Fitpass">
            <a:extLst>
              <a:ext uri="{FF2B5EF4-FFF2-40B4-BE49-F238E27FC236}">
                <a16:creationId xmlns:a16="http://schemas.microsoft.com/office/drawing/2014/main" id="{0E8EAFB5-FC5B-890A-A6BD-6E060483E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616" y="4597043"/>
            <a:ext cx="857852" cy="85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C5E22CE-A49A-A279-5CA5-8E1E06CF2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84340" y="4934260"/>
            <a:ext cx="2004838" cy="672456"/>
          </a:xfrm>
          <a:prstGeom prst="rect">
            <a:avLst/>
          </a:prstGeom>
        </p:spPr>
      </p:pic>
      <p:pic>
        <p:nvPicPr>
          <p:cNvPr id="1030" name="Picture 6" descr="Derco Center Perú">
            <a:extLst>
              <a:ext uri="{FF2B5EF4-FFF2-40B4-BE49-F238E27FC236}">
                <a16:creationId xmlns:a16="http://schemas.microsoft.com/office/drawing/2014/main" id="{A8DE9F63-52BA-B253-B3B5-90958639E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122" y="5654780"/>
            <a:ext cx="1027573" cy="10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591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E81A7-F17B-B670-A456-E714DB637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72A9F669-79BB-092A-CED9-35284829A2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13F49DD1-46F9-EEE8-4D59-9ED581A17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3BCCE288-8A05-C86B-3FD5-DE17C46C1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9AD5E49-148E-C685-3C60-55CA966FC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CDAFEF37-8142-F01E-F136-8786077EE9F3}"/>
              </a:ext>
            </a:extLst>
          </p:cNvPr>
          <p:cNvSpPr txBox="1">
            <a:spLocks/>
          </p:cNvSpPr>
          <p:nvPr/>
        </p:nvSpPr>
        <p:spPr>
          <a:xfrm>
            <a:off x="1876249" y="389852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TIPOS DE ZMOT - 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73E01C0-632F-C4E1-B374-2CFB53D8C867}"/>
              </a:ext>
            </a:extLst>
          </p:cNvPr>
          <p:cNvSpPr txBox="1"/>
          <p:nvPr/>
        </p:nvSpPr>
        <p:spPr>
          <a:xfrm>
            <a:off x="3509318" y="1408670"/>
            <a:ext cx="6441010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s-ES" dirty="0"/>
              <a:t>3. QUIERO IR (GOOGLE MAPS)</a:t>
            </a:r>
            <a:endParaRPr lang="es-PE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2F309B-3AF1-41C4-2B43-78FB27AD5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354" y="2867825"/>
            <a:ext cx="65367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Google: </a:t>
            </a:r>
            <a:r>
              <a:rPr kumimoji="0" lang="es-PE" altLang="es-PE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Restaurante comida </a:t>
            </a:r>
            <a:r>
              <a:rPr kumimoji="0" lang="es-PE" altLang="es-PE" sz="1600" b="0" i="1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nikkei</a:t>
            </a:r>
            <a:r>
              <a:rPr kumimoji="0" lang="es-PE" altLang="es-PE" sz="16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cerca de mí</a:t>
            </a:r>
            <a:endParaRPr kumimoji="0" lang="es-PE" altLang="es-PE" sz="1050" b="0" i="1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Salen los “Resultados locales”: (es orgánico)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</p:txBody>
      </p:sp>
      <p:pic>
        <p:nvPicPr>
          <p:cNvPr id="3073" name="Imagen 1" descr="Texto&#10;&#10;Descripción generada automáticamente con confianza baja">
            <a:extLst>
              <a:ext uri="{FF2B5EF4-FFF2-40B4-BE49-F238E27FC236}">
                <a16:creationId xmlns:a16="http://schemas.microsoft.com/office/drawing/2014/main" id="{7BEFE394-441E-8B27-9ECB-411C0D3AF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950" y="2303734"/>
            <a:ext cx="5090983" cy="212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E6C002F-19C5-8104-62CF-9CDFB51355F2}"/>
              </a:ext>
            </a:extLst>
          </p:cNvPr>
          <p:cNvSpPr txBox="1"/>
          <p:nvPr/>
        </p:nvSpPr>
        <p:spPr>
          <a:xfrm>
            <a:off x="5953412" y="4457392"/>
            <a:ext cx="60980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desafío es salir dentro de los 3 primeros lugares.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EEE3F97-C780-0F3C-24F0-CD1659AF932F}"/>
              </a:ext>
            </a:extLst>
          </p:cNvPr>
          <p:cNvSpPr txBox="1"/>
          <p:nvPr/>
        </p:nvSpPr>
        <p:spPr>
          <a:xfrm>
            <a:off x="848038" y="4230214"/>
            <a:ext cx="6113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Crear el Perfil de Negocio en Google: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https://www.google.com/intl/es-419_pe/business/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DBD43EE-C430-D50F-5B4D-A6EC65F0D205}"/>
              </a:ext>
            </a:extLst>
          </p:cNvPr>
          <p:cNvSpPr txBox="1"/>
          <p:nvPr/>
        </p:nvSpPr>
        <p:spPr>
          <a:xfrm>
            <a:off x="5913288" y="5152068"/>
            <a:ext cx="637673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Otros ejemplos: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ATM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EMPRESAS DE TRANSPORTE: ¿Cómo llegar a tal lugar?</a:t>
            </a:r>
            <a:endParaRPr kumimoji="0" lang="es-PE" altLang="es-PE" sz="11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regular" panose="020F0502020204030203"/>
            </a:endParaRP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kumimoji="0" lang="es-PE" altLang="es-PE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HOTELES: ¿Dónde quedarme?</a:t>
            </a:r>
          </a:p>
          <a:p>
            <a:pPr marL="285750" marR="0" lvl="0" indent="-285750" algn="l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v"/>
              <a:tabLst/>
            </a:pPr>
            <a:r>
              <a:rPr lang="es-PE" altLang="es-PE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MANICURE: cerca de casa</a:t>
            </a:r>
          </a:p>
        </p:txBody>
      </p:sp>
    </p:spTree>
    <p:extLst>
      <p:ext uri="{BB962C8B-B14F-4D97-AF65-F5344CB8AC3E}">
        <p14:creationId xmlns:p14="http://schemas.microsoft.com/office/powerpoint/2010/main" val="2313478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B18FF-BC0E-9A67-743B-AF87BDE55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F5B39620-3BAE-37E7-A6E8-7EB2FC239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B0A0C29F-2355-2874-D2EE-C7115224B07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40765B9C-424B-F30B-D406-13B5AFFB61E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094C6DF4-DF17-9EBF-9E9B-F14EF30E4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24258406-0FC8-E867-F5D5-0F269654A3F3}"/>
              </a:ext>
            </a:extLst>
          </p:cNvPr>
          <p:cNvSpPr txBox="1">
            <a:spLocks/>
          </p:cNvSpPr>
          <p:nvPr/>
        </p:nvSpPr>
        <p:spPr>
          <a:xfrm>
            <a:off x="1876249" y="389852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TIPOS DE ZMOT - 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3886942-E370-2296-4B49-7C860B7DC29D}"/>
              </a:ext>
            </a:extLst>
          </p:cNvPr>
          <p:cNvSpPr txBox="1"/>
          <p:nvPr/>
        </p:nvSpPr>
        <p:spPr>
          <a:xfrm>
            <a:off x="2558894" y="1342165"/>
            <a:ext cx="7491517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200" b="1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lt1"/>
                </a:solidFill>
                <a:latin typeface="+mn-lt"/>
              </a:defRPr>
            </a:lvl2pPr>
            <a:lvl3pPr>
              <a:defRPr>
                <a:solidFill>
                  <a:schemeClr val="lt1"/>
                </a:solidFill>
                <a:latin typeface="+mn-lt"/>
              </a:defRPr>
            </a:lvl3pPr>
            <a:lvl4pPr>
              <a:defRPr>
                <a:solidFill>
                  <a:schemeClr val="lt1"/>
                </a:solidFill>
                <a:latin typeface="+mn-lt"/>
              </a:defRPr>
            </a:lvl4pPr>
            <a:lvl5pPr>
              <a:defRPr>
                <a:solidFill>
                  <a:schemeClr val="lt1"/>
                </a:solidFill>
                <a:latin typeface="+mn-lt"/>
              </a:defRPr>
            </a:lvl5pPr>
            <a:lvl6pPr>
              <a:defRPr>
                <a:solidFill>
                  <a:schemeClr val="lt1"/>
                </a:solidFill>
                <a:latin typeface="+mn-lt"/>
              </a:defRPr>
            </a:lvl6pPr>
            <a:lvl7pPr>
              <a:defRPr>
                <a:solidFill>
                  <a:schemeClr val="lt1"/>
                </a:solidFill>
                <a:latin typeface="+mn-lt"/>
              </a:defRPr>
            </a:lvl7pPr>
            <a:lvl8pPr>
              <a:defRPr>
                <a:solidFill>
                  <a:schemeClr val="lt1"/>
                </a:solidFill>
                <a:latin typeface="+mn-lt"/>
              </a:defRPr>
            </a:lvl8pPr>
            <a:lvl9pPr>
              <a:defRPr>
                <a:solidFill>
                  <a:schemeClr val="lt1"/>
                </a:solidFill>
                <a:latin typeface="+mn-lt"/>
              </a:defRPr>
            </a:lvl9pPr>
          </a:lstStyle>
          <a:p>
            <a:r>
              <a:rPr lang="es-ES" dirty="0"/>
              <a:t>4. QUIERO COMPRAR (Google Shopping)</a:t>
            </a:r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62857EB-D2F3-45ED-111A-950B48220378}"/>
              </a:ext>
            </a:extLst>
          </p:cNvPr>
          <p:cNvSpPr txBox="1"/>
          <p:nvPr/>
        </p:nvSpPr>
        <p:spPr>
          <a:xfrm>
            <a:off x="968354" y="5377762"/>
            <a:ext cx="10925648" cy="1409681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numCol="2">
            <a:spAutoFit/>
          </a:bodyPr>
          <a:lstStyle/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s-PE" sz="16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Las empresas pagan por aparecer.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s-PE" sz="16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La página tiene que estar optimizada para que la compra sea fácil.</a:t>
            </a: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s-PE" sz="16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El cliente ya está listo para comprar.</a:t>
            </a:r>
          </a:p>
          <a:p>
            <a:pPr lvl="0">
              <a:lnSpc>
                <a:spcPct val="107000"/>
              </a:lnSpc>
            </a:pPr>
            <a:endParaRPr lang="es-PE" sz="16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s-PE" sz="1600" dirty="0">
                <a:solidFill>
                  <a:schemeClr val="bg1"/>
                </a:solidFill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El precio es el principal </a:t>
            </a:r>
            <a:r>
              <a:rPr lang="es-PE" sz="16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diferencial.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v"/>
            </a:pPr>
            <a:r>
              <a:rPr lang="es-PE" sz="1600" dirty="0">
                <a:solidFill>
                  <a:schemeClr val="bg1"/>
                </a:solidFill>
                <a:effectLst/>
                <a:latin typeface="Lato regular" panose="020F0502020204030203"/>
                <a:ea typeface="Aptos" panose="020B0004020202020204" pitchFamily="34" charset="0"/>
                <a:cs typeface="Times New Roman" panose="02020603050405020304" pitchFamily="18" charset="0"/>
              </a:rPr>
              <a:t>Si quiero diferenciarme por buen servicio o garantía, aquí no va a salir, pero si hacen clic, debe ser evidente para que me compren.</a:t>
            </a:r>
          </a:p>
        </p:txBody>
      </p:sp>
      <p:pic>
        <p:nvPicPr>
          <p:cNvPr id="3" name="Imagen 2" descr="Interfaz de usuario gráfica, Aplicación, Sitio web&#10;&#10;Descripción generada automáticamente">
            <a:extLst>
              <a:ext uri="{FF2B5EF4-FFF2-40B4-BE49-F238E27FC236}">
                <a16:creationId xmlns:a16="http://schemas.microsoft.com/office/drawing/2014/main" id="{7BF53972-842A-ABE5-08B0-4CCE133D4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979" y="2153988"/>
            <a:ext cx="7291349" cy="311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22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31655" y="624631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MOMENTO CERO DE LA VERDAD</a:t>
            </a:r>
          </a:p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 - ZMOT</a:t>
            </a:r>
          </a:p>
        </p:txBody>
      </p:sp>
      <p:pic>
        <p:nvPicPr>
          <p:cNvPr id="7170" name="Picture 2" descr="The Moments of Truth in Marketing | Envigo">
            <a:extLst>
              <a:ext uri="{FF2B5EF4-FFF2-40B4-BE49-F238E27FC236}">
                <a16:creationId xmlns:a16="http://schemas.microsoft.com/office/drawing/2014/main" id="{082ED002-5E62-6D27-29C0-91C91C7FE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1840" y="1972973"/>
            <a:ext cx="7425418" cy="466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27C1AC3-EDA0-FC9A-1883-886C6F88F5B3}"/>
              </a:ext>
            </a:extLst>
          </p:cNvPr>
          <p:cNvSpPr txBox="1"/>
          <p:nvPr/>
        </p:nvSpPr>
        <p:spPr>
          <a:xfrm>
            <a:off x="6507869" y="2623456"/>
            <a:ext cx="1654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Compra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3ADD7B0-9CF7-AEAC-C5B0-BF7DD1DA3D2E}"/>
              </a:ext>
            </a:extLst>
          </p:cNvPr>
          <p:cNvSpPr txBox="1"/>
          <p:nvPr/>
        </p:nvSpPr>
        <p:spPr>
          <a:xfrm>
            <a:off x="8220677" y="2484957"/>
            <a:ext cx="16546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Opinión del producto</a:t>
            </a:r>
          </a:p>
        </p:txBody>
      </p:sp>
    </p:spTree>
    <p:extLst>
      <p:ext uri="{BB962C8B-B14F-4D97-AF65-F5344CB8AC3E}">
        <p14:creationId xmlns:p14="http://schemas.microsoft.com/office/powerpoint/2010/main" val="427559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Google Shape;732;gb258db6bc5_0_0">
            <a:extLst>
              <a:ext uri="{FF2B5EF4-FFF2-40B4-BE49-F238E27FC236}">
                <a16:creationId xmlns:a16="http://schemas.microsoft.com/office/drawing/2014/main" id="{34685B3E-E647-02EA-5F23-6879D295A033}"/>
              </a:ext>
            </a:extLst>
          </p:cNvPr>
          <p:cNvSpPr txBox="1">
            <a:spLocks/>
          </p:cNvSpPr>
          <p:nvPr/>
        </p:nvSpPr>
        <p:spPr>
          <a:xfrm>
            <a:off x="968354" y="257023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kern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Es un documento que contiene la información esencial y las directrices que una agencia de publicidad necesita para desarrollar una campaña publicitaria. </a:t>
            </a: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7BA31F62-7EC9-CE90-FD5F-CD6C92866338}"/>
              </a:ext>
            </a:extLst>
          </p:cNvPr>
          <p:cNvSpPr txBox="1">
            <a:spLocks/>
          </p:cNvSpPr>
          <p:nvPr/>
        </p:nvSpPr>
        <p:spPr>
          <a:xfrm>
            <a:off x="279931" y="876301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ES UN BRIEF PUBLICITARIO?</a:t>
            </a:r>
          </a:p>
        </p:txBody>
      </p:sp>
      <p:pic>
        <p:nvPicPr>
          <p:cNvPr id="8194" name="Picture 2" descr="Guía completa para crear un brief de marketing digital">
            <a:extLst>
              <a:ext uri="{FF2B5EF4-FFF2-40B4-BE49-F238E27FC236}">
                <a16:creationId xmlns:a16="http://schemas.microsoft.com/office/drawing/2014/main" id="{D3AD0E78-C78E-C4C1-5783-4AFE19DEB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045" y="3435221"/>
            <a:ext cx="3816773" cy="29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732;gb258db6bc5_0_0">
            <a:extLst>
              <a:ext uri="{FF2B5EF4-FFF2-40B4-BE49-F238E27FC236}">
                <a16:creationId xmlns:a16="http://schemas.microsoft.com/office/drawing/2014/main" id="{4CD62441-49CF-AFA4-1DB4-3A6C3D274DE7}"/>
              </a:ext>
            </a:extLst>
          </p:cNvPr>
          <p:cNvSpPr txBox="1">
            <a:spLocks/>
          </p:cNvSpPr>
          <p:nvPr/>
        </p:nvSpPr>
        <p:spPr>
          <a:xfrm>
            <a:off x="2276448" y="4479615"/>
            <a:ext cx="574632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kern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Sirve como una </a:t>
            </a:r>
            <a:r>
              <a:rPr lang="es-ES" b="1" dirty="0"/>
              <a:t>hoja de ruta </a:t>
            </a:r>
            <a:r>
              <a:rPr lang="es-ES" dirty="0"/>
              <a:t>para asegurar que todos los involucrados entiendan los </a:t>
            </a:r>
            <a:r>
              <a:rPr lang="es-ES" u="sng" dirty="0"/>
              <a:t>objetivos, el público objetivo, el mensaje clave y otros</a:t>
            </a:r>
            <a:r>
              <a:rPr lang="es-ES" dirty="0"/>
              <a:t> detalles importantes del proyecto.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672731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4" name="Título 7">
            <a:extLst>
              <a:ext uri="{FF2B5EF4-FFF2-40B4-BE49-F238E27FC236}">
                <a16:creationId xmlns:a16="http://schemas.microsoft.com/office/drawing/2014/main" id="{7BA31F62-7EC9-CE90-FD5F-CD6C92866338}"/>
              </a:ext>
            </a:extLst>
          </p:cNvPr>
          <p:cNvSpPr txBox="1">
            <a:spLocks/>
          </p:cNvSpPr>
          <p:nvPr/>
        </p:nvSpPr>
        <p:spPr>
          <a:xfrm>
            <a:off x="279931" y="876301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Contenido típico de un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brief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publicitario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C5592A3B-1436-7E54-FCF0-AE89EA2F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964"/>
          <a:stretch/>
        </p:blipFill>
        <p:spPr>
          <a:xfrm>
            <a:off x="1112623" y="1632789"/>
            <a:ext cx="9966754" cy="50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53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852490" y="58583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Brief </a:t>
            </a: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Publicitario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es-PE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Google Shape;877;gad33e7ae67_0_182">
            <a:extLst>
              <a:ext uri="{FF2B5EF4-FFF2-40B4-BE49-F238E27FC236}">
                <a16:creationId xmlns:a16="http://schemas.microsoft.com/office/drawing/2014/main" id="{0BE0E9FE-67F9-D08D-B14F-D5B8497A958E}"/>
              </a:ext>
            </a:extLst>
          </p:cNvPr>
          <p:cNvSpPr txBox="1">
            <a:spLocks/>
          </p:cNvSpPr>
          <p:nvPr/>
        </p:nvSpPr>
        <p:spPr>
          <a:xfrm>
            <a:off x="638181" y="1593455"/>
            <a:ext cx="6767509" cy="2862288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Objetivo: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Aumentar las ventas de zapatillas en un 15% durante el próximo trimestre.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Producto: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Zapatillas - Nike - Modelo Max Air </a:t>
            </a:r>
            <a:r>
              <a:rPr lang="es-ES" sz="1600" dirty="0" err="1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Dn</a:t>
            </a:r>
            <a:endParaRPr lang="es-ES" sz="1600" dirty="0">
              <a:solidFill>
                <a:schemeClr val="bg1">
                  <a:alpha val="80000"/>
                </a:schemeClr>
              </a:solidFill>
              <a:effectLst/>
              <a:latin typeface="Lato regular"/>
            </a:endParaRP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Público Objetivo: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Jóvenes de 18 a 25 años, interesados en deportes y fitness, que viven en áreas urbanas.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Mensaje Principal: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excelente la comodidad y estilo por su tecnología de amortiguación. 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Tono y Estilo: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Energético y motivador. Invitar a personajes que inspiren.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Medios y Canales: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TikTok, Instagram, YouTube, y anuncios en apps de fitness,  apps juegos.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Presupuesto: 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$250,000.</a:t>
            </a:r>
          </a:p>
          <a:p>
            <a:pPr marL="342900" lvl="0"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s-ES" sz="1600" b="1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Plazo:</a:t>
            </a:r>
            <a:r>
              <a:rPr lang="es-ES" sz="1600" dirty="0">
                <a:solidFill>
                  <a:schemeClr val="bg1">
                    <a:alpha val="80000"/>
                  </a:schemeClr>
                </a:solidFill>
                <a:effectLst/>
                <a:latin typeface="Lato regular"/>
              </a:rPr>
              <a:t> Lanzamiento de la campaña en 4 semanas.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68920F-3C89-4780-A399-2A0099F4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6BC9098-A1F2-42B4-B3CE-C89D727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421BA563-EEB4-4E92-9277-DBB5C6315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C99245BA-7784-4E0D-ABE1-A4FB596E4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F442D6D-30A3-40EA-ADD8-5313A3BB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9E679B4-D12E-448A-8D8F-7183D6A2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417E3CDF-0144-4FB2-A798-156EC310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8709025" y="2129656"/>
            <a:ext cx="2663826" cy="2663824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9218" name="Picture 2" descr="Nike Is Releasing a New Sneaker for Air Max Day 2024 | Complex">
            <a:extLst>
              <a:ext uri="{FF2B5EF4-FFF2-40B4-BE49-F238E27FC236}">
                <a16:creationId xmlns:a16="http://schemas.microsoft.com/office/drawing/2014/main" id="{CDF85169-D3EC-8043-F909-DCE2F96B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048" y="2161087"/>
            <a:ext cx="4391254" cy="24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41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Google Shape;732;gb258db6bc5_0_0">
            <a:extLst>
              <a:ext uri="{FF2B5EF4-FFF2-40B4-BE49-F238E27FC236}">
                <a16:creationId xmlns:a16="http://schemas.microsoft.com/office/drawing/2014/main" id="{34685B3E-E647-02EA-5F23-6879D295A033}"/>
              </a:ext>
            </a:extLst>
          </p:cNvPr>
          <p:cNvSpPr txBox="1">
            <a:spLocks/>
          </p:cNvSpPr>
          <p:nvPr/>
        </p:nvSpPr>
        <p:spPr>
          <a:xfrm>
            <a:off x="968354" y="2570237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kern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000" dirty="0"/>
              <a:t>Es una reunión o documento que se realiza después de que la agencia ha recibido el </a:t>
            </a:r>
            <a:r>
              <a:rPr lang="es-ES" sz="2000" dirty="0" err="1"/>
              <a:t>brief</a:t>
            </a:r>
            <a:r>
              <a:rPr lang="es-ES" sz="2000" dirty="0"/>
              <a:t> y ha comenzado a trabajar en la campaña. </a:t>
            </a: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7BA31F62-7EC9-CE90-FD5F-CD6C92866338}"/>
              </a:ext>
            </a:extLst>
          </p:cNvPr>
          <p:cNvSpPr txBox="1">
            <a:spLocks/>
          </p:cNvSpPr>
          <p:nvPr/>
        </p:nvSpPr>
        <p:spPr>
          <a:xfrm>
            <a:off x="279931" y="876301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ES UN </a:t>
            </a:r>
            <a:r>
              <a:rPr lang="es-ES" altLang="es-PE" sz="3600" dirty="0">
                <a:solidFill>
                  <a:srgbClr val="FF0000"/>
                </a:solidFill>
                <a:latin typeface="Formular Medium"/>
                <a:ea typeface="Alfa Slab One"/>
                <a:cs typeface="Alfa Slab One"/>
              </a:rPr>
              <a:t>DE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BRIEF PUBLICITARIO?</a:t>
            </a:r>
          </a:p>
        </p:txBody>
      </p:sp>
      <p:sp>
        <p:nvSpPr>
          <p:cNvPr id="5" name="Google Shape;732;gb258db6bc5_0_0">
            <a:extLst>
              <a:ext uri="{FF2B5EF4-FFF2-40B4-BE49-F238E27FC236}">
                <a16:creationId xmlns:a16="http://schemas.microsoft.com/office/drawing/2014/main" id="{4CD62441-49CF-AFA4-1DB4-3A6C3D274DE7}"/>
              </a:ext>
            </a:extLst>
          </p:cNvPr>
          <p:cNvSpPr txBox="1">
            <a:spLocks/>
          </p:cNvSpPr>
          <p:nvPr/>
        </p:nvSpPr>
        <p:spPr>
          <a:xfrm>
            <a:off x="779152" y="3756941"/>
            <a:ext cx="57463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700" kern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800" dirty="0"/>
              <a:t>Su propósito es revisar y asegurar que la agencia ha interpretado correctamente el </a:t>
            </a:r>
            <a:r>
              <a:rPr lang="es-ES" sz="1800" dirty="0" err="1"/>
              <a:t>brief</a:t>
            </a:r>
            <a:r>
              <a:rPr lang="es-ES" sz="1800" dirty="0"/>
              <a:t> inicial y está en la dirección correcta. </a:t>
            </a:r>
          </a:p>
          <a:p>
            <a:endParaRPr lang="es-ES" sz="1800" dirty="0"/>
          </a:p>
          <a:p>
            <a:r>
              <a:rPr lang="es-ES" sz="1800" dirty="0"/>
              <a:t>Es un momento para aclarar dudas, ajustar detalles y alinearse con las expectativas del cliente.</a:t>
            </a:r>
            <a:endParaRPr lang="es-MX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BE94E5-1D16-45FB-C895-1C2614D07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460" y="3703951"/>
            <a:ext cx="5304044" cy="233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3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4" name="Título 7">
            <a:extLst>
              <a:ext uri="{FF2B5EF4-FFF2-40B4-BE49-F238E27FC236}">
                <a16:creationId xmlns:a16="http://schemas.microsoft.com/office/drawing/2014/main" id="{7BA31F62-7EC9-CE90-FD5F-CD6C92866338}"/>
              </a:ext>
            </a:extLst>
          </p:cNvPr>
          <p:cNvSpPr txBox="1">
            <a:spLocks/>
          </p:cNvSpPr>
          <p:nvPr/>
        </p:nvSpPr>
        <p:spPr>
          <a:xfrm>
            <a:off x="968354" y="2472601"/>
            <a:ext cx="4168501" cy="239824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Contenido típico de un </a:t>
            </a:r>
            <a:r>
              <a:rPr lang="es-ES" altLang="es-PE" sz="3600" dirty="0" err="1">
                <a:solidFill>
                  <a:srgbClr val="FF0000"/>
                </a:solidFill>
                <a:latin typeface="Formular Medium"/>
                <a:ea typeface="Alfa Slab One"/>
                <a:cs typeface="Alfa Slab One"/>
              </a:rPr>
              <a:t>de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brief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publicitario</a:t>
            </a:r>
          </a:p>
        </p:txBody>
      </p:sp>
      <p:pic>
        <p:nvPicPr>
          <p:cNvPr id="8" name="Imagen 7" descr="Texto, Aplicación&#10;&#10;El contenido generado por IA puede ser incorrecto.">
            <a:extLst>
              <a:ext uri="{FF2B5EF4-FFF2-40B4-BE49-F238E27FC236}">
                <a16:creationId xmlns:a16="http://schemas.microsoft.com/office/drawing/2014/main" id="{EF4F50A4-4EB5-E5B4-8324-CB90ED02B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854" y="345988"/>
            <a:ext cx="4275438" cy="641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78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" r="162"/>
          <a:stretch/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029" y="4978400"/>
            <a:ext cx="3991428" cy="1597895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</a:rPr>
              <a:t>Productos y Servicios</a:t>
            </a:r>
          </a:p>
        </p:txBody>
      </p:sp>
    </p:spTree>
    <p:extLst>
      <p:ext uri="{BB962C8B-B14F-4D97-AF65-F5344CB8AC3E}">
        <p14:creationId xmlns:p14="http://schemas.microsoft.com/office/powerpoint/2010/main" val="2249372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852490" y="58583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Ejemplo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de Brief </a:t>
            </a: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Publicitario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es-PE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Google Shape;877;gad33e7ae67_0_182">
            <a:extLst>
              <a:ext uri="{FF2B5EF4-FFF2-40B4-BE49-F238E27FC236}">
                <a16:creationId xmlns:a16="http://schemas.microsoft.com/office/drawing/2014/main" id="{0BE0E9FE-67F9-D08D-B14F-D5B8497A958E}"/>
              </a:ext>
            </a:extLst>
          </p:cNvPr>
          <p:cNvSpPr txBox="1">
            <a:spLocks/>
          </p:cNvSpPr>
          <p:nvPr/>
        </p:nvSpPr>
        <p:spPr>
          <a:xfrm>
            <a:off x="265556" y="2125711"/>
            <a:ext cx="7343558" cy="4231545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spcFirstLastPara="1" vert="horz" lIns="91440" tIns="45720" rIns="91440" bIns="45720" rtlCol="0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Revisión del </a:t>
            </a:r>
            <a:r>
              <a:rPr lang="es-PE" sz="1600" b="1" kern="0" dirty="0" err="1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Brief</a:t>
            </a: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s-PE" sz="1600" b="1" kern="10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La agencia confirma que el objetivo es aumentar las ventas en un 15%, el público objetivo son jóvenes de 18 a 25 años, y el mensaje principal es </a:t>
            </a:r>
            <a:r>
              <a:rPr lang="es-PE" sz="1600" kern="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es-PE" sz="1600" kern="0" dirty="0" err="1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Feel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 err="1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 err="1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unreal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."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Retroalimentación Inicial:</a:t>
            </a:r>
            <a:r>
              <a:rPr lang="es-PE" sz="1600" b="1" kern="10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La agencia pregunta si hay algún estudio de mercado reciente sobre las preferencias de los consumidores. 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Propuesta Inicial:</a:t>
            </a:r>
            <a:r>
              <a:rPr lang="es-PE" sz="1600" b="1" kern="10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La agencia presenta dos conceptos preliminares: uno enfocado en ser intrépido y otro en verse deportista con las zapatillas. Proponen usar la imagen de </a:t>
            </a:r>
            <a:r>
              <a:rPr lang="es-ES" sz="1600" dirty="0" err="1">
                <a:solidFill>
                  <a:schemeClr val="bg1"/>
                </a:solidFill>
                <a:effectLst/>
                <a:latin typeface="Lato regular" panose="020F0502020204030203"/>
              </a:rPr>
              <a:t>Haaland</a:t>
            </a:r>
            <a:r>
              <a:rPr lang="es-ES" sz="1600" dirty="0">
                <a:solidFill>
                  <a:schemeClr val="bg1"/>
                </a:solidFill>
                <a:effectLst/>
                <a:latin typeface="Lato regular" panose="020F0502020204030203"/>
              </a:rPr>
              <a:t> (23), Drake (38) y Billie </a:t>
            </a:r>
            <a:r>
              <a:rPr lang="es-ES" sz="1600" dirty="0" err="1">
                <a:solidFill>
                  <a:schemeClr val="bg1"/>
                </a:solidFill>
                <a:effectLst/>
                <a:latin typeface="Lato regular" panose="020F0502020204030203"/>
              </a:rPr>
              <a:t>Eilish</a:t>
            </a:r>
            <a:r>
              <a:rPr lang="es-ES" sz="1600" dirty="0">
                <a:solidFill>
                  <a:schemeClr val="bg1"/>
                </a:solidFill>
                <a:effectLst/>
                <a:latin typeface="Lato regular" panose="020F0502020204030203"/>
              </a:rPr>
              <a:t> (23).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Discusión y Ajustes:</a:t>
            </a:r>
            <a:r>
              <a:rPr lang="es-PE" sz="1600" b="1" kern="10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El cliente prefiere el concepto de ser intrépido.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PE" sz="16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Plan de Acción: </a:t>
            </a:r>
            <a:r>
              <a:rPr lang="es-PE" sz="16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La agencia se compromete a desarrollar más ideas y presentar una nueva propuesta en una semana.</a:t>
            </a:r>
            <a:endParaRPr lang="es-PE" sz="1600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8709025" y="2129656"/>
            <a:ext cx="2663826" cy="2663824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9218" name="Picture 2" descr="Nike Is Releasing a New Sneaker for Air Max Day 2024 | Complex">
            <a:extLst>
              <a:ext uri="{FF2B5EF4-FFF2-40B4-BE49-F238E27FC236}">
                <a16:creationId xmlns:a16="http://schemas.microsoft.com/office/drawing/2014/main" id="{CDF85169-D3EC-8043-F909-DCE2F96B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9114" y="2199963"/>
            <a:ext cx="4391254" cy="24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2551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852490" y="585838"/>
            <a:ext cx="6140449" cy="13234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  <a:spcAft>
                <a:spcPts val="600"/>
              </a:spcAft>
            </a:pP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Resultado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: Max Air </a:t>
            </a:r>
            <a:r>
              <a:rPr lang="en-US" altLang="es-PE" sz="40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Dn</a:t>
            </a:r>
            <a:r>
              <a:rPr lang="en-US" altLang="es-PE" sz="4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Nike</a:t>
            </a:r>
          </a:p>
          <a:p>
            <a:pPr algn="l">
              <a:lnSpc>
                <a:spcPct val="90000"/>
              </a:lnSpc>
              <a:spcAft>
                <a:spcPts val="600"/>
              </a:spcAft>
            </a:pPr>
            <a:endParaRPr lang="en-US" altLang="es-PE" sz="40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8709025" y="2129656"/>
            <a:ext cx="2663826" cy="2663824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9218" name="Picture 2" descr="Nike Is Releasing a New Sneaker for Air Max Day 2024 | Complex">
            <a:extLst>
              <a:ext uri="{FF2B5EF4-FFF2-40B4-BE49-F238E27FC236}">
                <a16:creationId xmlns:a16="http://schemas.microsoft.com/office/drawing/2014/main" id="{CDF85169-D3EC-8043-F909-DCE2F96BA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5332" y="2894321"/>
            <a:ext cx="4391254" cy="2458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32C4FD75-AF6B-3658-94FD-BC65E03A3120}"/>
              </a:ext>
            </a:extLst>
          </p:cNvPr>
          <p:cNvSpPr txBox="1"/>
          <p:nvPr/>
        </p:nvSpPr>
        <p:spPr>
          <a:xfrm>
            <a:off x="1493076" y="339046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4"/>
              </a:rPr>
              <a:t>https://www.youtube.com/watch?v=ymHKQB4KB1I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281654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867523" y="110464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Espacio Práctico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53F69E-7C6A-C210-09D3-4A7F1C31E681}"/>
              </a:ext>
            </a:extLst>
          </p:cNvPr>
          <p:cNvSpPr txBox="1"/>
          <p:nvPr/>
        </p:nvSpPr>
        <p:spPr>
          <a:xfrm>
            <a:off x="1905004" y="2860519"/>
            <a:ext cx="5327070" cy="1897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algn="just" rtl="0">
              <a:spcBef>
                <a:spcPts val="800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</a:rPr>
              <a:t>INDICACIONES</a:t>
            </a:r>
            <a:r>
              <a:rPr lang="es-E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s-E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s-ES" sz="1800" b="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spcBef>
                <a:spcPts val="800"/>
              </a:spcBef>
              <a:buAutoNum type="arabicPeriod"/>
            </a:pPr>
            <a:r>
              <a:rPr lang="es-ES" sz="1800" b="0" i="0" u="none" strike="noStrike" dirty="0">
                <a:solidFill>
                  <a:schemeClr val="bg1"/>
                </a:solidFill>
                <a:effectLst/>
              </a:rPr>
              <a:t>Trabajas para la marca Don José </a:t>
            </a:r>
            <a:r>
              <a:rPr lang="es-ES" dirty="0">
                <a:solidFill>
                  <a:schemeClr val="bg1"/>
                </a:solidFill>
              </a:rPr>
              <a:t>Café y el dueño te pide que realices un </a:t>
            </a:r>
            <a:r>
              <a:rPr lang="es-ES" dirty="0" err="1">
                <a:solidFill>
                  <a:schemeClr val="bg1"/>
                </a:solidFill>
              </a:rPr>
              <a:t>Brief</a:t>
            </a:r>
            <a:r>
              <a:rPr lang="es-ES" dirty="0">
                <a:solidFill>
                  <a:schemeClr val="bg1"/>
                </a:solidFill>
              </a:rPr>
              <a:t> de su marca</a:t>
            </a:r>
          </a:p>
          <a:p>
            <a:pPr marL="342900" indent="-342900" algn="just">
              <a:spcBef>
                <a:spcPts val="800"/>
              </a:spcBef>
              <a:buFontTx/>
              <a:buAutoNum type="arabicPeriod"/>
            </a:pPr>
            <a:r>
              <a:rPr lang="es-ES" sz="1800" b="0" i="0" u="none" strike="noStrike" dirty="0">
                <a:solidFill>
                  <a:schemeClr val="bg1"/>
                </a:solidFill>
                <a:effectLst/>
              </a:rPr>
              <a:t>Link de su web: 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https://donjose-cafe.com/</a:t>
            </a:r>
            <a:r>
              <a:rPr lang="es-MX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pic>
        <p:nvPicPr>
          <p:cNvPr id="2" name="Google Shape;353;p25">
            <a:extLst>
              <a:ext uri="{FF2B5EF4-FFF2-40B4-BE49-F238E27FC236}">
                <a16:creationId xmlns:a16="http://schemas.microsoft.com/office/drawing/2014/main" id="{14175CEA-695C-EBA8-7027-5DC90E2B277A}"/>
              </a:ext>
            </a:extLst>
          </p:cNvPr>
          <p:cNvPicPr preferRelativeResize="0"/>
          <p:nvPr/>
        </p:nvPicPr>
        <p:blipFill>
          <a:blip r:embed="rId4"/>
          <a:srcRect l="21328" r="21328"/>
          <a:stretch/>
        </p:blipFill>
        <p:spPr>
          <a:xfrm>
            <a:off x="7849773" y="2678169"/>
            <a:ext cx="4342228" cy="4179832"/>
          </a:xfrm>
          <a:custGeom>
            <a:avLst/>
            <a:gdLst/>
            <a:ahLst/>
            <a:cxnLst/>
            <a:rect l="l" t="t" r="r" b="b"/>
            <a:pathLst>
              <a:path w="4290741" h="4130271" extrusionOk="0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0635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ES EL BRANDING?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C12DC70-37B7-2186-5E75-8D542F60F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tretch/>
        </p:blipFill>
        <p:spPr bwMode="auto">
          <a:xfrm>
            <a:off x="8464525" y="3194816"/>
            <a:ext cx="3270354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D108230-4FD6-6DDA-B927-1F3331C1F0DD}"/>
              </a:ext>
            </a:extLst>
          </p:cNvPr>
          <p:cNvSpPr txBox="1"/>
          <p:nvPr/>
        </p:nvSpPr>
        <p:spPr>
          <a:xfrm>
            <a:off x="1199183" y="3166160"/>
            <a:ext cx="74940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s-ES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bg1"/>
                </a:solidFill>
              </a:rPr>
              <a:t>Crear una </a:t>
            </a:r>
            <a:r>
              <a:rPr lang="es-ES" b="1" dirty="0">
                <a:solidFill>
                  <a:schemeClr val="bg1"/>
                </a:solidFill>
              </a:rPr>
              <a:t>identidad visual y verba</a:t>
            </a:r>
            <a:r>
              <a:rPr lang="es-ES" dirty="0">
                <a:solidFill>
                  <a:schemeClr val="bg1"/>
                </a:solidFill>
              </a:rPr>
              <a:t>l coherente </a:t>
            </a:r>
          </a:p>
          <a:p>
            <a:r>
              <a:rPr lang="es-ES" i="1" dirty="0">
                <a:solidFill>
                  <a:schemeClr val="bg1"/>
                </a:solidFill>
              </a:rPr>
              <a:t>(logotipo, colores, tipografía, tono de voz).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bg1"/>
                </a:solidFill>
              </a:rPr>
              <a:t>Definir una propuesta de </a:t>
            </a:r>
            <a:r>
              <a:rPr lang="es-ES" b="1" dirty="0">
                <a:solidFill>
                  <a:schemeClr val="bg1"/>
                </a:solidFill>
              </a:rPr>
              <a:t>valor, personalidad de marca, misión y valores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bg1"/>
                </a:solidFill>
              </a:rPr>
              <a:t>Conectar </a:t>
            </a:r>
            <a:r>
              <a:rPr lang="es-ES" b="1" dirty="0">
                <a:solidFill>
                  <a:schemeClr val="bg1"/>
                </a:solidFill>
              </a:rPr>
              <a:t>emocionalmente</a:t>
            </a:r>
            <a:r>
              <a:rPr lang="es-ES" dirty="0">
                <a:solidFill>
                  <a:schemeClr val="bg1"/>
                </a:solidFill>
              </a:rPr>
              <a:t> con el público objetivo.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b="1" dirty="0">
                <a:solidFill>
                  <a:schemeClr val="bg1"/>
                </a:solidFill>
              </a:rPr>
              <a:t>Diferenciarse</a:t>
            </a:r>
            <a:r>
              <a:rPr lang="es-ES" dirty="0">
                <a:solidFill>
                  <a:schemeClr val="bg1"/>
                </a:solidFill>
              </a:rPr>
              <a:t> de la competencia de manera significativa.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>
                <a:solidFill>
                  <a:schemeClr val="bg1"/>
                </a:solidFill>
              </a:rPr>
              <a:t>Construir y mantener una </a:t>
            </a:r>
            <a:r>
              <a:rPr lang="es-ES" b="1" dirty="0">
                <a:solidFill>
                  <a:schemeClr val="bg1"/>
                </a:solidFill>
              </a:rPr>
              <a:t>reputación fuerte</a:t>
            </a:r>
            <a:r>
              <a:rPr lang="es-ES" dirty="0">
                <a:solidFill>
                  <a:schemeClr val="bg1"/>
                </a:solidFill>
              </a:rPr>
              <a:t> y coherente a lo largo del tiempo.</a:t>
            </a:r>
          </a:p>
          <a:p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882F5028-9BD9-36EF-3EEC-11DDC4E6BE67}"/>
              </a:ext>
            </a:extLst>
          </p:cNvPr>
          <p:cNvSpPr txBox="1"/>
          <p:nvPr/>
        </p:nvSpPr>
        <p:spPr>
          <a:xfrm>
            <a:off x="782053" y="2519829"/>
            <a:ext cx="106278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Es el proceso de construir y gestionar una marca para que las personas la recuerden, la elijan y se identifiquen con ella.</a:t>
            </a:r>
          </a:p>
        </p:txBody>
      </p:sp>
    </p:spTree>
    <p:extLst>
      <p:ext uri="{BB962C8B-B14F-4D97-AF65-F5344CB8AC3E}">
        <p14:creationId xmlns:p14="http://schemas.microsoft.com/office/powerpoint/2010/main" val="3377622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968354" y="1177931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Algunas herramientas para mejorar el branding</a:t>
            </a:r>
          </a:p>
        </p:txBody>
      </p:sp>
      <p:graphicFrame>
        <p:nvGraphicFramePr>
          <p:cNvPr id="31" name="Google Shape;441;p30">
            <a:extLst>
              <a:ext uri="{FF2B5EF4-FFF2-40B4-BE49-F238E27FC236}">
                <a16:creationId xmlns:a16="http://schemas.microsoft.com/office/drawing/2014/main" id="{7761253B-3804-B904-1C0D-3D52B5F2FE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8810039"/>
              </p:ext>
            </p:extLst>
          </p:nvPr>
        </p:nvGraphicFramePr>
        <p:xfrm>
          <a:off x="2959226" y="1756770"/>
          <a:ext cx="6190412" cy="3344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43339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DCE2FA48-5435-37CD-1924-B86FD7571AC8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NAMING CONCEPTO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357C53-5B30-5E5D-4225-48BA2016FCB0}"/>
              </a:ext>
            </a:extLst>
          </p:cNvPr>
          <p:cNvSpPr txBox="1"/>
          <p:nvPr/>
        </p:nvSpPr>
        <p:spPr>
          <a:xfrm>
            <a:off x="968355" y="3194111"/>
            <a:ext cx="62706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 regular" panose="020F0502020204030203"/>
              </a:rPr>
              <a:t>El </a:t>
            </a:r>
            <a:r>
              <a:rPr lang="es-MX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 regular" panose="020F0502020204030203"/>
              </a:rPr>
              <a:t>naming</a:t>
            </a:r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 regular" panose="020F0502020204030203"/>
              </a:rPr>
              <a:t> es el proceso mediante el cual se determina el nombre de una marca. </a:t>
            </a:r>
          </a:p>
          <a:p>
            <a:pPr algn="ctr"/>
            <a:r>
              <a:rPr lang="es-MX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ato regular" panose="020F0502020204030203"/>
              </a:rPr>
              <a:t>Y aunque parezca un procedimiento puramente creativo, en realidad es un proceso político/analítico en un 80% y creativo en un 20%</a:t>
            </a:r>
            <a:endParaRPr lang="es-PE" dirty="0">
              <a:latin typeface="Lato regular" panose="020F0502020204030203"/>
            </a:endParaRPr>
          </a:p>
        </p:txBody>
      </p:sp>
      <p:pic>
        <p:nvPicPr>
          <p:cNvPr id="2050" name="Picture 2" descr="Nombre de marca: Teoría del naming 1 - Hablemos de negocios">
            <a:extLst>
              <a:ext uri="{FF2B5EF4-FFF2-40B4-BE49-F238E27FC236}">
                <a16:creationId xmlns:a16="http://schemas.microsoft.com/office/drawing/2014/main" id="{E96A50FE-2809-E3F2-ECD2-7EB22252B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285" y="2763993"/>
            <a:ext cx="4181587" cy="277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5862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DCE2FA48-5435-37CD-1924-B86FD7571AC8}"/>
              </a:ext>
            </a:extLst>
          </p:cNvPr>
          <p:cNvSpPr txBox="1">
            <a:spLocks/>
          </p:cNvSpPr>
          <p:nvPr/>
        </p:nvSpPr>
        <p:spPr>
          <a:xfrm>
            <a:off x="1407310" y="541260"/>
            <a:ext cx="9377380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Algunas consideraciones para crear el nombre de nuestra marca:</a:t>
            </a:r>
          </a:p>
        </p:txBody>
      </p:sp>
      <p:pic>
        <p:nvPicPr>
          <p:cNvPr id="4" name="Imagen 3" descr="Diagrama, Texto&#10;&#10;El contenido generado por IA puede ser incorrecto.">
            <a:extLst>
              <a:ext uri="{FF2B5EF4-FFF2-40B4-BE49-F238E27FC236}">
                <a16:creationId xmlns:a16="http://schemas.microsoft.com/office/drawing/2014/main" id="{4FB7923E-F3DC-BA23-19AC-9EF83ABE2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410" y="1715169"/>
            <a:ext cx="7714247" cy="514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93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ARQUETIPOS DE MARCA </a:t>
            </a:r>
          </a:p>
        </p:txBody>
      </p:sp>
      <p:pic>
        <p:nvPicPr>
          <p:cNvPr id="2050" name="Picture 2" descr="Arquetipos de marca, los 12 perfiles de Carl Jung y sus ejemplos">
            <a:extLst>
              <a:ext uri="{FF2B5EF4-FFF2-40B4-BE49-F238E27FC236}">
                <a16:creationId xmlns:a16="http://schemas.microsoft.com/office/drawing/2014/main" id="{764DC7E4-C917-BBD9-F458-D1C651302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49" y="1641120"/>
            <a:ext cx="4980071" cy="4950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415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STORYTELLING CONCEPTO</a:t>
            </a:r>
          </a:p>
        </p:txBody>
      </p:sp>
      <p:sp>
        <p:nvSpPr>
          <p:cNvPr id="2" name="Google Shape;441;p30">
            <a:extLst>
              <a:ext uri="{FF2B5EF4-FFF2-40B4-BE49-F238E27FC236}">
                <a16:creationId xmlns:a16="http://schemas.microsoft.com/office/drawing/2014/main" id="{DD0A0C7D-46A0-21A2-8A91-8235ED58155A}"/>
              </a:ext>
            </a:extLst>
          </p:cNvPr>
          <p:cNvSpPr txBox="1"/>
          <p:nvPr/>
        </p:nvSpPr>
        <p:spPr>
          <a:xfrm>
            <a:off x="595110" y="3156328"/>
            <a:ext cx="10167828" cy="1250779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228600" marR="0"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</a:pP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Es </a:t>
            </a:r>
            <a:r>
              <a:rPr lang="en-US" sz="2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una</a:t>
            </a: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22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herramienta</a:t>
            </a:r>
            <a:r>
              <a:rPr lang="en-U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 de </a:t>
            </a:r>
            <a:r>
              <a:rPr lang="en-US" sz="2200" dirty="0">
                <a:solidFill>
                  <a:schemeClr val="bg1"/>
                </a:solidFill>
                <a:latin typeface="+mn-lt"/>
                <a:sym typeface="Calibri"/>
              </a:rPr>
              <a:t>marketing que </a:t>
            </a:r>
            <a:r>
              <a:rPr lang="es-ES" sz="220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/>
              </a:rPr>
              <a:t>utiliza narrativas y relatos para conectar emocionalmente con la audiencia, humanizar la marca y transmitir sus valores de manera más efectiva.</a:t>
            </a:r>
            <a:endParaRPr lang="en-US" sz="2200" kern="1200" dirty="0">
              <a:solidFill>
                <a:schemeClr val="bg1"/>
              </a:solidFill>
              <a:latin typeface="+mn-lt"/>
              <a:ea typeface="+mn-ea"/>
              <a:cs typeface="+mn-cs"/>
              <a:sym typeface="Calibri"/>
            </a:endParaRPr>
          </a:p>
          <a:p>
            <a:pPr marL="457200" marR="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endParaRPr lang="en-US" sz="2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15262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STORYTELLING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4E2EA73-8BF3-6BC8-750E-88C4A4D38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0"/>
          <a:stretch/>
        </p:blipFill>
        <p:spPr>
          <a:xfrm>
            <a:off x="3402998" y="2682088"/>
            <a:ext cx="6039146" cy="279283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C54810F-257E-42F4-6EE6-54B8E102344A}"/>
              </a:ext>
            </a:extLst>
          </p:cNvPr>
          <p:cNvSpPr txBox="1"/>
          <p:nvPr/>
        </p:nvSpPr>
        <p:spPr>
          <a:xfrm>
            <a:off x="3872593" y="5752046"/>
            <a:ext cx="66348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4"/>
              </a:rPr>
              <a:t>https://www.youtube.com/watch?v=drRVy759dKA</a:t>
            </a:r>
            <a:endParaRPr lang="es-PE" dirty="0"/>
          </a:p>
          <a:p>
            <a:endParaRPr lang="es-PE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6E012F3-DE6F-55DA-3DAD-14CC143512F8}"/>
              </a:ext>
            </a:extLst>
          </p:cNvPr>
          <p:cNvSpPr txBox="1"/>
          <p:nvPr/>
        </p:nvSpPr>
        <p:spPr>
          <a:xfrm>
            <a:off x="3537857" y="2035629"/>
            <a:ext cx="57694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La magia de la navidad – </a:t>
            </a:r>
            <a:r>
              <a:rPr lang="es-PE" b="1" dirty="0" err="1">
                <a:solidFill>
                  <a:schemeClr val="bg1"/>
                </a:solidFill>
              </a:rPr>
              <a:t>Panetón</a:t>
            </a:r>
            <a:r>
              <a:rPr lang="es-PE" b="1" dirty="0">
                <a:solidFill>
                  <a:schemeClr val="bg1"/>
                </a:solidFill>
              </a:rPr>
              <a:t> </a:t>
            </a:r>
            <a:r>
              <a:rPr lang="es-PE" b="1" dirty="0" err="1">
                <a:solidFill>
                  <a:schemeClr val="bg1"/>
                </a:solidFill>
              </a:rPr>
              <a:t>D’onofrio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8892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POSICIONAMIENTO DE MARCA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4EABBD-896A-F62D-B6BB-25BC344128A6}"/>
              </a:ext>
            </a:extLst>
          </p:cNvPr>
          <p:cNvSpPr txBox="1"/>
          <p:nvPr/>
        </p:nvSpPr>
        <p:spPr>
          <a:xfrm>
            <a:off x="2010034" y="2828835"/>
            <a:ext cx="55672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Representa </a:t>
            </a:r>
            <a:r>
              <a:rPr lang="es-MX" u="sng" dirty="0">
                <a:solidFill>
                  <a:schemeClr val="bg1"/>
                </a:solidFill>
              </a:rPr>
              <a:t>el lugar que ocupa una marca en la mente de los consumidores</a:t>
            </a:r>
            <a:r>
              <a:rPr lang="es-MX" dirty="0">
                <a:solidFill>
                  <a:schemeClr val="bg1"/>
                </a:solidFill>
              </a:rPr>
              <a:t>, diferenciándola así de sus competidores.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41B900-BB33-64CD-0A64-C3274DB579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1" t="16937" r="7275" b="13272"/>
          <a:stretch/>
        </p:blipFill>
        <p:spPr bwMode="auto">
          <a:xfrm>
            <a:off x="7398327" y="3900132"/>
            <a:ext cx="3519055" cy="1941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6434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STORYTELLING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EB98812-371B-B9EA-8CB7-D50F5E52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971" y="1590120"/>
            <a:ext cx="6572702" cy="4113528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4CE7130-AAB5-63E8-EFFD-97EA392D99AA}"/>
              </a:ext>
            </a:extLst>
          </p:cNvPr>
          <p:cNvSpPr txBox="1"/>
          <p:nvPr/>
        </p:nvSpPr>
        <p:spPr>
          <a:xfrm>
            <a:off x="4404269" y="6067268"/>
            <a:ext cx="60935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4"/>
              </a:rPr>
              <a:t>https://youtu.be/fv3oG2hSgOg</a:t>
            </a:r>
            <a:r>
              <a:rPr lang="es-P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01949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Rectangle 1051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4" name="Arc 1053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32">
            <a:extLst>
              <a:ext uri="{FF2B5EF4-FFF2-40B4-BE49-F238E27FC236}">
                <a16:creationId xmlns:a16="http://schemas.microsoft.com/office/drawing/2014/main" id="{BD1545FD-8862-DF87-2423-73900A028798}"/>
              </a:ext>
            </a:extLst>
          </p:cNvPr>
          <p:cNvSpPr txBox="1">
            <a:spLocks/>
          </p:cNvSpPr>
          <p:nvPr/>
        </p:nvSpPr>
        <p:spPr>
          <a:xfrm>
            <a:off x="892817" y="1370171"/>
            <a:ext cx="4425551" cy="23876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Campaña de intriga</a:t>
            </a:r>
          </a:p>
        </p:txBody>
      </p:sp>
      <p:sp>
        <p:nvSpPr>
          <p:cNvPr id="1056" name="Oval 1055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Intriga - Wikiquote">
            <a:extLst>
              <a:ext uri="{FF2B5EF4-FFF2-40B4-BE49-F238E27FC236}">
                <a16:creationId xmlns:a16="http://schemas.microsoft.com/office/drawing/2014/main" id="{4CEB5109-6E8D-EF18-6D26-F7C4D3053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62649" y="270180"/>
            <a:ext cx="2282641" cy="2709367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8948285" y="3884066"/>
            <a:ext cx="2567229" cy="2567230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3510149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CAMPAÑA INTRIGA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0E8695E-F1A8-7CAE-3FFF-B8F3415263DF}"/>
              </a:ext>
            </a:extLst>
          </p:cNvPr>
          <p:cNvSpPr txBox="1"/>
          <p:nvPr/>
        </p:nvSpPr>
        <p:spPr>
          <a:xfrm>
            <a:off x="1991713" y="2523307"/>
            <a:ext cx="9394846" cy="3725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Una campaña de intriga se conoce también como </a:t>
            </a:r>
            <a:r>
              <a:rPr lang="es-MX" b="1" dirty="0">
                <a:solidFill>
                  <a:schemeClr val="bg1"/>
                </a:solidFill>
              </a:rPr>
              <a:t>campaña de prelanzamiento</a:t>
            </a:r>
            <a:r>
              <a:rPr lang="es-MX" dirty="0">
                <a:solidFill>
                  <a:schemeClr val="bg1"/>
                </a:solidFill>
              </a:rPr>
              <a:t>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Se ofrece </a:t>
            </a:r>
            <a:r>
              <a:rPr lang="es-MX" b="1" dirty="0">
                <a:solidFill>
                  <a:schemeClr val="bg1"/>
                </a:solidFill>
              </a:rPr>
              <a:t>información fragmentada </a:t>
            </a:r>
            <a:r>
              <a:rPr lang="es-MX" dirty="0">
                <a:solidFill>
                  <a:schemeClr val="bg1"/>
                </a:solidFill>
              </a:rPr>
              <a:t>sin llegar a mostrar de manera explícita de lo que va a ir la campaña.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Crea expectativas</a:t>
            </a:r>
            <a:r>
              <a:rPr lang="es-MX" dirty="0">
                <a:solidFill>
                  <a:schemeClr val="bg1"/>
                </a:solidFill>
              </a:rPr>
              <a:t> en las personas que ven la campaña y además suele tener un hilo conductor con la marca y con la futura campaña para que </a:t>
            </a:r>
            <a:r>
              <a:rPr lang="es-MX" b="1" dirty="0">
                <a:solidFill>
                  <a:schemeClr val="bg1"/>
                </a:solidFill>
              </a:rPr>
              <a:t>el público pueda empezar a especular. 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Funciona en redes sociales como en medios convencionales como publicidad exterior, en televisión o/y otros formatos. 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La </a:t>
            </a:r>
            <a:r>
              <a:rPr lang="es-MX" b="1" dirty="0" err="1">
                <a:solidFill>
                  <a:schemeClr val="bg1"/>
                </a:solidFill>
              </a:rPr>
              <a:t>viralidad</a:t>
            </a:r>
            <a:r>
              <a:rPr lang="es-MX" b="1" dirty="0">
                <a:solidFill>
                  <a:schemeClr val="bg1"/>
                </a:solidFill>
              </a:rPr>
              <a:t> es un factor clave, </a:t>
            </a:r>
            <a:r>
              <a:rPr lang="es-MX" dirty="0">
                <a:solidFill>
                  <a:schemeClr val="bg1"/>
                </a:solidFill>
              </a:rPr>
              <a:t>para conseguir dar mucho de qué hablar y generar mucha expectativa. 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Suele incorporar fechas u otros elementos que ayudan al público a gestionar mejor la intriga que se crea.</a:t>
            </a:r>
          </a:p>
        </p:txBody>
      </p:sp>
    </p:spTree>
    <p:extLst>
      <p:ext uri="{BB962C8B-B14F-4D97-AF65-F5344CB8AC3E}">
        <p14:creationId xmlns:p14="http://schemas.microsoft.com/office/powerpoint/2010/main" val="3851132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pic>
        <p:nvPicPr>
          <p:cNvPr id="3" name="Picture 2" descr="Papa Johns coloca logo al revés en uno de sus locales y desata furor en las">
            <a:extLst>
              <a:ext uri="{FF2B5EF4-FFF2-40B4-BE49-F238E27FC236}">
                <a16:creationId xmlns:a16="http://schemas.microsoft.com/office/drawing/2014/main" id="{4F3AC09F-C624-37C9-028B-F7B6366CA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79566" y="584005"/>
            <a:ext cx="7109440" cy="3999060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2403104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3065A07A-BD3F-A2E7-A7F7-5A69ECA67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58" y="1044979"/>
            <a:ext cx="5898545" cy="4048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4304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47C2BA32-2926-EFCC-C162-516B02AC8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118" y="627160"/>
            <a:ext cx="5364519" cy="447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313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1D74A-ED49-589C-17C3-0B3A4A8E5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01E0258A-FCBF-621A-F874-1105E5DBECF3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F2E5F85-8F9D-C03C-8934-332CA97C1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92C0EF8D-0255-C6EC-C5CD-0D7D69E36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2A615D95-C472-D163-0773-AD160F168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4B3B8E9D-BE55-4335-89DC-40259280C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1026" name="Picture 2" descr="Celebrando a Mamá: El verdadero lugar de la M | TikTok">
            <a:extLst>
              <a:ext uri="{FF2B5EF4-FFF2-40B4-BE49-F238E27FC236}">
                <a16:creationId xmlns:a16="http://schemas.microsoft.com/office/drawing/2014/main" id="{DFDFB003-95B3-9828-50A4-2D9448244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392" y="1550912"/>
            <a:ext cx="2487136" cy="3320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má nos da lo mejor siempre, ¡hoy nos toca a nosotros! 💛 Encuentra todo  para sorprenderla en Metro. 🎁, #Metro #TodoParaMamá #Mamá #Amor #Sorpresas">
            <a:hlinkClick r:id="rId4"/>
            <a:extLst>
              <a:ext uri="{FF2B5EF4-FFF2-40B4-BE49-F238E27FC236}">
                <a16:creationId xmlns:a16="http://schemas.microsoft.com/office/drawing/2014/main" id="{E401950C-00D7-3E0E-7B9B-17CC0D107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590" y="1550912"/>
            <a:ext cx="1883376" cy="336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etro - Ella nos enseñó todo, incluso cómo elegir lo mejor. 💛 M de Mamá, M  de Metro. 💐 | Facebook">
            <a:extLst>
              <a:ext uri="{FF2B5EF4-FFF2-40B4-BE49-F238E27FC236}">
                <a16:creationId xmlns:a16="http://schemas.microsoft.com/office/drawing/2014/main" id="{5B3B1035-3212-941B-079A-AB5B119A6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74" y="557413"/>
            <a:ext cx="5241068" cy="198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7560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B971033E-D97A-A565-5167-0FE1E0A13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791" y="1218131"/>
            <a:ext cx="3924848" cy="3200847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04A0081-36F5-4CA4-B53C-740CEC872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813" y="538723"/>
            <a:ext cx="3191723" cy="447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056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80000"/>
              </a:lnSpc>
              <a:spcAft>
                <a:spcPts val="600"/>
              </a:spcAft>
            </a:pPr>
            <a:r>
              <a:rPr lang="es-ES" altLang="es-PE" sz="4400" b="1" i="0" kern="1200" spc="100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CAMPAÑA INTRIGA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03885" y="1170977"/>
            <a:ext cx="2825115" cy="2825115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6A305BDD-389A-D513-3AFD-F0C818921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767" y="961547"/>
            <a:ext cx="7041514" cy="326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2330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1C4FDBE2-32F7-4AC4-A40C-C51C65B1D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53" name="Arc 6152">
            <a:extLst>
              <a:ext uri="{FF2B5EF4-FFF2-40B4-BE49-F238E27FC236}">
                <a16:creationId xmlns:a16="http://schemas.microsoft.com/office/drawing/2014/main" id="{E2B33195-5BCA-4BB7-A82D-673952268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604789">
            <a:off x="675639" y="775849"/>
            <a:ext cx="2987899" cy="2987899"/>
          </a:xfrm>
          <a:prstGeom prst="arc">
            <a:avLst>
              <a:gd name="adj1" fmla="val 14455503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ítulo 32">
            <a:extLst>
              <a:ext uri="{FF2B5EF4-FFF2-40B4-BE49-F238E27FC236}">
                <a16:creationId xmlns:a16="http://schemas.microsoft.com/office/drawing/2014/main" id="{BD1545FD-8862-DF87-2423-73900A028798}"/>
              </a:ext>
            </a:extLst>
          </p:cNvPr>
          <p:cNvSpPr txBox="1">
            <a:spLocks/>
          </p:cNvSpPr>
          <p:nvPr/>
        </p:nvSpPr>
        <p:spPr>
          <a:xfrm>
            <a:off x="892817" y="1370171"/>
            <a:ext cx="4425551" cy="23876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</a:pPr>
            <a:r>
              <a:rPr lang="en-US" sz="60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Customer Journey Map</a:t>
            </a:r>
          </a:p>
        </p:txBody>
      </p:sp>
      <p:sp>
        <p:nvSpPr>
          <p:cNvPr id="6155" name="Oval 6154">
            <a:extLst>
              <a:ext uri="{FF2B5EF4-FFF2-40B4-BE49-F238E27FC236}">
                <a16:creationId xmlns:a16="http://schemas.microsoft.com/office/drawing/2014/main" id="{CF8AD9F3-9AF6-494F-83A3-2F6775639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5976" y="2130090"/>
            <a:ext cx="457824" cy="44540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57" name="Freeform: Shape 6156">
            <a:extLst>
              <a:ext uri="{FF2B5EF4-FFF2-40B4-BE49-F238E27FC236}">
                <a16:creationId xmlns:a16="http://schemas.microsoft.com/office/drawing/2014/main" id="{11156773-3FB3-46D9-9F87-8212874048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13872" y="3116072"/>
            <a:ext cx="4378128" cy="3741928"/>
          </a:xfrm>
          <a:custGeom>
            <a:avLst/>
            <a:gdLst>
              <a:gd name="connsiteX0" fmla="*/ 2605183 w 4378128"/>
              <a:gd name="connsiteY0" fmla="*/ 0 h 3741928"/>
              <a:gd name="connsiteX1" fmla="*/ 4262321 w 4378128"/>
              <a:gd name="connsiteY1" fmla="*/ 594897 h 3741928"/>
              <a:gd name="connsiteX2" fmla="*/ 4378128 w 4378128"/>
              <a:gd name="connsiteY2" fmla="*/ 700149 h 3741928"/>
              <a:gd name="connsiteX3" fmla="*/ 4378128 w 4378128"/>
              <a:gd name="connsiteY3" fmla="*/ 3741928 h 3741928"/>
              <a:gd name="connsiteX4" fmla="*/ 263831 w 4378128"/>
              <a:gd name="connsiteY4" fmla="*/ 3741928 h 3741928"/>
              <a:gd name="connsiteX5" fmla="*/ 204729 w 4378128"/>
              <a:gd name="connsiteY5" fmla="*/ 3619238 h 3741928"/>
              <a:gd name="connsiteX6" fmla="*/ 0 w 4378128"/>
              <a:gd name="connsiteY6" fmla="*/ 2605183 h 3741928"/>
              <a:gd name="connsiteX7" fmla="*/ 2605183 w 4378128"/>
              <a:gd name="connsiteY7" fmla="*/ 0 h 3741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78128" h="3741928">
                <a:moveTo>
                  <a:pt x="2605183" y="0"/>
                </a:moveTo>
                <a:cubicBezTo>
                  <a:pt x="3234659" y="0"/>
                  <a:pt x="3811992" y="223253"/>
                  <a:pt x="4262321" y="594897"/>
                </a:cubicBezTo>
                <a:lnTo>
                  <a:pt x="4378128" y="700149"/>
                </a:lnTo>
                <a:lnTo>
                  <a:pt x="4378128" y="3741928"/>
                </a:lnTo>
                <a:lnTo>
                  <a:pt x="263831" y="3741928"/>
                </a:lnTo>
                <a:lnTo>
                  <a:pt x="204729" y="3619238"/>
                </a:lnTo>
                <a:cubicBezTo>
                  <a:pt x="72899" y="3307558"/>
                  <a:pt x="0" y="2964884"/>
                  <a:pt x="0" y="2605183"/>
                </a:cubicBezTo>
                <a:cubicBezTo>
                  <a:pt x="0" y="1166380"/>
                  <a:pt x="1166380" y="0"/>
                  <a:pt x="260518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E8EA24D0-C854-4AA8-B8FD-D252660D8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9731" y="1"/>
            <a:ext cx="4208478" cy="3678281"/>
          </a:xfrm>
          <a:custGeom>
            <a:avLst/>
            <a:gdLst>
              <a:gd name="connsiteX0" fmla="*/ 711074 w 4208478"/>
              <a:gd name="connsiteY0" fmla="*/ 0 h 3678281"/>
              <a:gd name="connsiteX1" fmla="*/ 3497404 w 4208478"/>
              <a:gd name="connsiteY1" fmla="*/ 0 h 3678281"/>
              <a:gd name="connsiteX2" fmla="*/ 3592161 w 4208478"/>
              <a:gd name="connsiteY2" fmla="*/ 86120 h 3678281"/>
              <a:gd name="connsiteX3" fmla="*/ 4208478 w 4208478"/>
              <a:gd name="connsiteY3" fmla="*/ 1574042 h 3678281"/>
              <a:gd name="connsiteX4" fmla="*/ 2104239 w 4208478"/>
              <a:gd name="connsiteY4" fmla="*/ 3678281 h 3678281"/>
              <a:gd name="connsiteX5" fmla="*/ 0 w 4208478"/>
              <a:gd name="connsiteY5" fmla="*/ 1574042 h 3678281"/>
              <a:gd name="connsiteX6" fmla="*/ 616318 w 4208478"/>
              <a:gd name="connsiteY6" fmla="*/ 86120 h 3678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08478" h="3678281">
                <a:moveTo>
                  <a:pt x="711074" y="0"/>
                </a:moveTo>
                <a:lnTo>
                  <a:pt x="3497404" y="0"/>
                </a:lnTo>
                <a:lnTo>
                  <a:pt x="3592161" y="86120"/>
                </a:lnTo>
                <a:cubicBezTo>
                  <a:pt x="3972953" y="466913"/>
                  <a:pt x="4208478" y="992973"/>
                  <a:pt x="4208478" y="1574042"/>
                </a:cubicBezTo>
                <a:cubicBezTo>
                  <a:pt x="4208478" y="2736181"/>
                  <a:pt x="3266378" y="3678281"/>
                  <a:pt x="2104239" y="3678281"/>
                </a:cubicBezTo>
                <a:cubicBezTo>
                  <a:pt x="942100" y="3678281"/>
                  <a:pt x="0" y="2736181"/>
                  <a:pt x="0" y="1574042"/>
                </a:cubicBezTo>
                <a:cubicBezTo>
                  <a:pt x="0" y="992973"/>
                  <a:pt x="235525" y="466913"/>
                  <a:pt x="616318" y="861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146" name="Picture 2" descr="Ruta De Ruta De Destino Recorrido Recorrido Completamente Editable Icono  Vector Ilustración del Vector - Ilustración de ruta, camino: 203853395">
            <a:extLst>
              <a:ext uri="{FF2B5EF4-FFF2-40B4-BE49-F238E27FC236}">
                <a16:creationId xmlns:a16="http://schemas.microsoft.com/office/drawing/2014/main" id="{B9BBD41C-F68D-9A81-0E3D-0418DDC8C7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8285" y="3884066"/>
            <a:ext cx="2567230" cy="2567230"/>
          </a:xfrm>
          <a:custGeom>
            <a:avLst/>
            <a:gdLst/>
            <a:ahLst/>
            <a:cxnLst/>
            <a:rect l="l" t="t" r="r" b="b"/>
            <a:pathLst>
              <a:path w="2833631" h="2677010">
                <a:moveTo>
                  <a:pt x="49418" y="0"/>
                </a:moveTo>
                <a:lnTo>
                  <a:pt x="2784213" y="0"/>
                </a:lnTo>
                <a:cubicBezTo>
                  <a:pt x="2811506" y="0"/>
                  <a:pt x="2833631" y="22125"/>
                  <a:pt x="2833631" y="49418"/>
                </a:cubicBezTo>
                <a:lnTo>
                  <a:pt x="2833631" y="2627592"/>
                </a:lnTo>
                <a:cubicBezTo>
                  <a:pt x="2833631" y="2654885"/>
                  <a:pt x="2811506" y="2677010"/>
                  <a:pt x="2784213" y="2677010"/>
                </a:cubicBezTo>
                <a:lnTo>
                  <a:pt x="49418" y="2677010"/>
                </a:lnTo>
                <a:cubicBezTo>
                  <a:pt x="22125" y="2677010"/>
                  <a:pt x="0" y="2654885"/>
                  <a:pt x="0" y="2627592"/>
                </a:cubicBezTo>
                <a:lnTo>
                  <a:pt x="0" y="49418"/>
                </a:lnTo>
                <a:cubicBezTo>
                  <a:pt x="0" y="22125"/>
                  <a:pt x="22125" y="0"/>
                  <a:pt x="4941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>
            <a:off x="6249286" y="270180"/>
            <a:ext cx="2709366" cy="2709367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4050833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POSICIONAMIENTO DE MARCA</a:t>
            </a:r>
          </a:p>
        </p:txBody>
      </p:sp>
      <p:pic>
        <p:nvPicPr>
          <p:cNvPr id="1026" name="Picture 2" descr="Red Bull Energy Drink - Sitio web oficial">
            <a:extLst>
              <a:ext uri="{FF2B5EF4-FFF2-40B4-BE49-F238E27FC236}">
                <a16:creationId xmlns:a16="http://schemas.microsoft.com/office/drawing/2014/main" id="{4B390DDD-0F7B-FF29-AE4C-F50F277CE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527" y="2464291"/>
            <a:ext cx="1204526" cy="311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ca Kola 1500 ML.">
            <a:extLst>
              <a:ext uri="{FF2B5EF4-FFF2-40B4-BE49-F238E27FC236}">
                <a16:creationId xmlns:a16="http://schemas.microsoft.com/office/drawing/2014/main" id="{4EA11A6B-7BA2-5549-5D4D-51CD0B813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81" r="26277"/>
          <a:stretch/>
        </p:blipFill>
        <p:spPr bwMode="auto">
          <a:xfrm>
            <a:off x="9445181" y="2126055"/>
            <a:ext cx="1532085" cy="361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ogo de Nike: ¿Qué historia se esconde detrás de su creación? - Gràffica">
            <a:extLst>
              <a:ext uri="{FF2B5EF4-FFF2-40B4-BE49-F238E27FC236}">
                <a16:creationId xmlns:a16="http://schemas.microsoft.com/office/drawing/2014/main" id="{12535DE4-5436-0F38-83D4-82CFD4FE4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14" y="3377729"/>
            <a:ext cx="3033686" cy="141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D7AB706-8917-F68F-594E-7001665C930E}"/>
              </a:ext>
            </a:extLst>
          </p:cNvPr>
          <p:cNvSpPr txBox="1"/>
          <p:nvPr/>
        </p:nvSpPr>
        <p:spPr>
          <a:xfrm>
            <a:off x="1980776" y="5744384"/>
            <a:ext cx="21624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Energía y acción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64004B7-62CF-CA5B-F611-E579BF99AAFE}"/>
              </a:ext>
            </a:extLst>
          </p:cNvPr>
          <p:cNvSpPr txBox="1"/>
          <p:nvPr/>
        </p:nvSpPr>
        <p:spPr>
          <a:xfrm>
            <a:off x="9213639" y="5779472"/>
            <a:ext cx="216243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Sabor Nacional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91200BF-97CA-3902-3999-ADC4E8EAB0D1}"/>
              </a:ext>
            </a:extLst>
          </p:cNvPr>
          <p:cNvSpPr txBox="1"/>
          <p:nvPr/>
        </p:nvSpPr>
        <p:spPr>
          <a:xfrm>
            <a:off x="5302734" y="4998743"/>
            <a:ext cx="2361246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s-PE" dirty="0">
                <a:solidFill>
                  <a:schemeClr val="bg1"/>
                </a:solidFill>
              </a:rPr>
              <a:t>Superación personal</a:t>
            </a:r>
          </a:p>
        </p:txBody>
      </p:sp>
    </p:spTree>
    <p:extLst>
      <p:ext uri="{BB962C8B-B14F-4D97-AF65-F5344CB8AC3E}">
        <p14:creationId xmlns:p14="http://schemas.microsoft.com/office/powerpoint/2010/main" val="611727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CUSTOMER JOURNEY MAP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D0BAC50-3127-61FB-AE66-7E2BA0923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627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CUSTOMER JOURNEY MAP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63B306F-0CD8-7ED6-02DC-D66BAF1556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5502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47377" y="2293079"/>
            <a:ext cx="303532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b="0" dirty="0" err="1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Customer</a:t>
            </a:r>
            <a:r>
              <a:rPr lang="es-ES" altLang="es-PE" sz="3600" b="0" dirty="0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 </a:t>
            </a:r>
            <a:r>
              <a:rPr lang="es-ES" altLang="es-PE" sz="3600" b="0" dirty="0" err="1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Journey</a:t>
            </a:r>
            <a:r>
              <a:rPr lang="es-ES" altLang="es-PE" sz="3600" b="0" dirty="0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 </a:t>
            </a:r>
            <a:r>
              <a:rPr lang="es-ES" altLang="es-PE" sz="3600" b="0" dirty="0" err="1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Map</a:t>
            </a:r>
            <a:endParaRPr lang="es-ES" altLang="es-PE" sz="3600" b="0" dirty="0">
              <a:solidFill>
                <a:schemeClr val="bg1"/>
              </a:solidFill>
              <a:latin typeface="Lato regular"/>
              <a:ea typeface="Alfa Slab One"/>
              <a:cs typeface="Alfa Slab One"/>
            </a:endParaRPr>
          </a:p>
          <a:p>
            <a:pPr algn="ctr">
              <a:spcBef>
                <a:spcPts val="0"/>
              </a:spcBef>
            </a:pPr>
            <a:r>
              <a:rPr lang="es-ES" altLang="es-PE" sz="3600" b="0" dirty="0">
                <a:solidFill>
                  <a:schemeClr val="bg1"/>
                </a:solidFill>
                <a:latin typeface="Lato regular"/>
                <a:ea typeface="Alfa Slab One"/>
                <a:cs typeface="Alfa Slab One"/>
              </a:rPr>
              <a:t>en un Restaurante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D809F0E-5BAB-DCB3-775E-45C238D6AD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89" r="38214" b="21"/>
          <a:stretch/>
        </p:blipFill>
        <p:spPr>
          <a:xfrm>
            <a:off x="3820905" y="130628"/>
            <a:ext cx="7532894" cy="65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0513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697282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PORTAFOLIO DE MARCA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74EABBD-896A-F62D-B6BB-25BC344128A6}"/>
              </a:ext>
            </a:extLst>
          </p:cNvPr>
          <p:cNvSpPr txBox="1"/>
          <p:nvPr/>
        </p:nvSpPr>
        <p:spPr>
          <a:xfrm>
            <a:off x="3547217" y="1908679"/>
            <a:ext cx="72718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 la colección de todas las marcas que una empresa posee o maneja. </a:t>
            </a:r>
          </a:p>
          <a:p>
            <a:pPr algn="ctr"/>
            <a:r>
              <a:rPr lang="es-ES" dirty="0">
                <a:solidFill>
                  <a:schemeClr val="bg1"/>
                </a:solidFill>
              </a:rPr>
              <a:t>Es una lista organizada que muestra las diferentes </a:t>
            </a:r>
            <a:r>
              <a:rPr lang="es-ES" b="1" dirty="0">
                <a:solidFill>
                  <a:schemeClr val="bg1"/>
                </a:solidFill>
              </a:rPr>
              <a:t>marcas con los productos o servicios </a:t>
            </a:r>
            <a:r>
              <a:rPr lang="es-ES" dirty="0">
                <a:solidFill>
                  <a:schemeClr val="bg1"/>
                </a:solidFill>
              </a:rPr>
              <a:t>que la empresa ofrece</a:t>
            </a:r>
            <a:r>
              <a:rPr lang="es-ES" b="1" dirty="0">
                <a:solidFill>
                  <a:schemeClr val="bg1"/>
                </a:solidFill>
              </a:rPr>
              <a:t>.</a:t>
            </a:r>
            <a:endParaRPr lang="es-PE" b="1" dirty="0"/>
          </a:p>
        </p:txBody>
      </p:sp>
      <p:pic>
        <p:nvPicPr>
          <p:cNvPr id="2052" name="Picture 4" descr="Nestle Business Model: Good Food, Good Life">
            <a:extLst>
              <a:ext uri="{FF2B5EF4-FFF2-40B4-BE49-F238E27FC236}">
                <a16:creationId xmlns:a16="http://schemas.microsoft.com/office/drawing/2014/main" id="{BC60B2C7-6D01-30C7-C698-2F36D7CB1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932" y="3152420"/>
            <a:ext cx="6487267" cy="3243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4382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697282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PORTAFOLIO DE  SERVICIOS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915E72C-4154-013B-7D67-A2D9DF8F7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7"/>
          <a:stretch/>
        </p:blipFill>
        <p:spPr>
          <a:xfrm>
            <a:off x="3834828" y="2012513"/>
            <a:ext cx="7386320" cy="436253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15507563-735B-9446-582E-C2A98ECB3F28}"/>
              </a:ext>
            </a:extLst>
          </p:cNvPr>
          <p:cNvSpPr txBox="1"/>
          <p:nvPr/>
        </p:nvSpPr>
        <p:spPr>
          <a:xfrm>
            <a:off x="-771232" y="2512993"/>
            <a:ext cx="5321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>
                <a:solidFill>
                  <a:schemeClr val="bg1"/>
                </a:solidFill>
              </a:rPr>
              <a:t>Agencia de Diseño Gráfico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E6BD5FF-B2AE-5417-A535-22BCC5250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177" y="2984587"/>
            <a:ext cx="2810267" cy="108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87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697282" y="1016449"/>
            <a:ext cx="9543998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PORTAFOLIO DE MARCA PERSONAL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6AFBF79-2353-CF01-2087-260C9C93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233" y="1828010"/>
            <a:ext cx="5171191" cy="4114254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776C201E-E36B-078C-325B-E94B5D0E7997}"/>
              </a:ext>
            </a:extLst>
          </p:cNvPr>
          <p:cNvSpPr txBox="1"/>
          <p:nvPr/>
        </p:nvSpPr>
        <p:spPr>
          <a:xfrm>
            <a:off x="6238240" y="2293625"/>
            <a:ext cx="5303520" cy="2270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Marca Personal de una Coach de Desarrollo Personal</a:t>
            </a:r>
            <a:endParaRPr lang="es-PE" sz="1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Coaching Individual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Talleres y Seminarios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Libros y Publicaciones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Consultoría Corporativa</a:t>
            </a:r>
          </a:p>
        </p:txBody>
      </p:sp>
    </p:spTree>
    <p:extLst>
      <p:ext uri="{BB962C8B-B14F-4D97-AF65-F5344CB8AC3E}">
        <p14:creationId xmlns:p14="http://schemas.microsoft.com/office/powerpoint/2010/main" val="1092960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727762" y="567000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MANUAL DE MARCA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AE2BFA8-943A-012D-1014-F796EB69E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3680" y="1555114"/>
            <a:ext cx="6414660" cy="370807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BD814984-6B74-7362-AAE2-72E667330E74}"/>
              </a:ext>
            </a:extLst>
          </p:cNvPr>
          <p:cNvSpPr txBox="1"/>
          <p:nvPr/>
        </p:nvSpPr>
        <p:spPr>
          <a:xfrm>
            <a:off x="551467" y="2413337"/>
            <a:ext cx="43862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</a:rPr>
              <a:t>Contiene: </a:t>
            </a:r>
            <a:r>
              <a:rPr lang="es-ES" sz="1600" dirty="0">
                <a:solidFill>
                  <a:schemeClr val="bg1"/>
                </a:solidFill>
              </a:rPr>
              <a:t>Logotipo, colores, tipografía, tono de voz, y reglas de uso.</a:t>
            </a:r>
          </a:p>
          <a:p>
            <a:endParaRPr lang="es-ES" sz="1600" dirty="0">
              <a:solidFill>
                <a:schemeClr val="bg1"/>
              </a:solidFill>
            </a:endParaRPr>
          </a:p>
          <a:p>
            <a:r>
              <a:rPr lang="es-ES" sz="1600" b="1" dirty="0">
                <a:solidFill>
                  <a:schemeClr val="bg1"/>
                </a:solidFill>
              </a:rPr>
              <a:t>Propósito: </a:t>
            </a:r>
            <a:r>
              <a:rPr lang="es-ES" sz="1600" dirty="0">
                <a:solidFill>
                  <a:schemeClr val="bg1"/>
                </a:solidFill>
              </a:rPr>
              <a:t>Asegurar que la marca se vea y se sienta igual en todas partes, manteniendo la coherencia.</a:t>
            </a:r>
            <a:endParaRPr lang="es-PE" sz="16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82BCDAF-11FA-38ED-09C8-03EE7D6A07E5}"/>
              </a:ext>
            </a:extLst>
          </p:cNvPr>
          <p:cNvSpPr txBox="1"/>
          <p:nvPr/>
        </p:nvSpPr>
        <p:spPr>
          <a:xfrm>
            <a:off x="1835730" y="5368462"/>
            <a:ext cx="9147230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El manual de marca asegura que cada marca dentro del portafolio de marca se presente de manera coherente y profesional. </a:t>
            </a:r>
          </a:p>
          <a:p>
            <a:pPr algn="ctr"/>
            <a:r>
              <a:rPr lang="es-ES" dirty="0">
                <a:solidFill>
                  <a:schemeClr val="tx1"/>
                </a:solidFill>
              </a:rPr>
              <a:t>El portafolio muestra todo lo que la empresa ofrece, mientras que el manual guía cómo comunicarlo de manera uniforme.</a:t>
            </a:r>
            <a:endParaRPr lang="es-PE" dirty="0">
              <a:solidFill>
                <a:schemeClr val="tx1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CC0F13A-28B2-205B-AAFC-348B7693A292}"/>
              </a:ext>
            </a:extLst>
          </p:cNvPr>
          <p:cNvSpPr txBox="1"/>
          <p:nvPr/>
        </p:nvSpPr>
        <p:spPr>
          <a:xfrm>
            <a:off x="5557520" y="113479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2"/>
                </a:solidFill>
              </a:rPr>
              <a:t>Un documento que guía cómo se debe usar la marca.</a:t>
            </a:r>
          </a:p>
        </p:txBody>
      </p:sp>
    </p:spTree>
    <p:extLst>
      <p:ext uri="{BB962C8B-B14F-4D97-AF65-F5344CB8AC3E}">
        <p14:creationId xmlns:p14="http://schemas.microsoft.com/office/powerpoint/2010/main" val="3431859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31655" y="624631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MOMENTO CERO DE LA VERDAD</a:t>
            </a:r>
          </a:p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‘Zero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Moment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of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Truth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’ - ZMOT</a:t>
            </a:r>
          </a:p>
        </p:txBody>
      </p:sp>
      <p:pic>
        <p:nvPicPr>
          <p:cNvPr id="2" name="Picture 2" descr="Calaméo - Zmot Momento Cero De La Verdad">
            <a:extLst>
              <a:ext uri="{FF2B5EF4-FFF2-40B4-BE49-F238E27FC236}">
                <a16:creationId xmlns:a16="http://schemas.microsoft.com/office/drawing/2014/main" id="{CD65EC7F-9F37-45A2-48D7-B03B4ED91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39" y="246353"/>
            <a:ext cx="1413521" cy="208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51BCCAB8-68D8-7F59-72F7-C96D374B109B}"/>
              </a:ext>
            </a:extLst>
          </p:cNvPr>
          <p:cNvSpPr txBox="1"/>
          <p:nvPr/>
        </p:nvSpPr>
        <p:spPr>
          <a:xfrm>
            <a:off x="189020" y="2670525"/>
            <a:ext cx="484018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700" kern="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s-PE" sz="17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s el momento en el que un consumidor investiga un producto o servicio en línea antes de tomar una decisión de compra. </a:t>
            </a:r>
          </a:p>
        </p:txBody>
      </p:sp>
      <p:pic>
        <p:nvPicPr>
          <p:cNvPr id="5122" name="Picture 2" descr="5 trucos para investigar en internet - tuproyectodevida.pe - USAT">
            <a:extLst>
              <a:ext uri="{FF2B5EF4-FFF2-40B4-BE49-F238E27FC236}">
                <a16:creationId xmlns:a16="http://schemas.microsoft.com/office/drawing/2014/main" id="{B8CA96ED-4A46-5502-1219-751FA3442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449658"/>
            <a:ext cx="2512181" cy="131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D5DB9464-116B-41A4-5238-167ABBEDCAE5}"/>
              </a:ext>
            </a:extLst>
          </p:cNvPr>
          <p:cNvSpPr txBox="1"/>
          <p:nvPr/>
        </p:nvSpPr>
        <p:spPr>
          <a:xfrm>
            <a:off x="2814214" y="4592313"/>
            <a:ext cx="3108960" cy="1782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PE" sz="12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Ejemplo comprar un smartphone: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PE" sz="12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(Antes de ir a la tienda)</a:t>
            </a:r>
            <a:r>
              <a:rPr lang="es-PE" sz="1200" kern="0" dirty="0">
                <a:solidFill>
                  <a:schemeClr val="bg1"/>
                </a:solidFill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12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Buscar reseñas en línea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12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Compara diferentes modelos</a:t>
            </a:r>
          </a:p>
          <a:p>
            <a:pPr marL="171450" lvl="0" indent="-1714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s-PE" sz="12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Lee opiniones de otros usuarios. </a:t>
            </a:r>
          </a:p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PE" sz="1200" i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Este proceso de investigación es el ZMOT.</a:t>
            </a:r>
            <a:endParaRPr lang="es-PE" sz="1100" i="1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63830E-364D-01A5-1743-7FC3745CF45B}"/>
              </a:ext>
            </a:extLst>
          </p:cNvPr>
          <p:cNvSpPr txBox="1"/>
          <p:nvPr/>
        </p:nvSpPr>
        <p:spPr>
          <a:xfrm>
            <a:off x="7628879" y="2670523"/>
            <a:ext cx="438298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700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Destaca la importancia de la información disponible en línea y cómo afecta las decisiones de compra de los consumidores.</a:t>
            </a:r>
            <a:endParaRPr lang="es-PE" sz="1700" kern="100" dirty="0"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2" descr="Celular Apple Iphone 13 128GB Rosado - Real Plaza">
            <a:extLst>
              <a:ext uri="{FF2B5EF4-FFF2-40B4-BE49-F238E27FC236}">
                <a16:creationId xmlns:a16="http://schemas.microsoft.com/office/drawing/2014/main" id="{A0704DF2-648F-32B5-8DE5-EE8806E16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999" y="4624562"/>
            <a:ext cx="1852228" cy="18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FA81A50-FDFA-7097-8A66-3BF96515188F}"/>
              </a:ext>
            </a:extLst>
          </p:cNvPr>
          <p:cNvSpPr txBox="1"/>
          <p:nvPr/>
        </p:nvSpPr>
        <p:spPr>
          <a:xfrm>
            <a:off x="7766535" y="4592313"/>
            <a:ext cx="3108960" cy="1441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s-PE" sz="2800" b="1" kern="0" dirty="0">
                <a:solidFill>
                  <a:schemeClr val="bg1"/>
                </a:solidFill>
                <a:effectLst/>
                <a:latin typeface="Lato regular" panose="020F0502020204030203"/>
                <a:ea typeface="Times New Roman" panose="02020603050405020304" pitchFamily="18" charset="0"/>
                <a:cs typeface="Times New Roman" panose="02020603050405020304" pitchFamily="18" charset="0"/>
              </a:rPr>
              <a:t>Reservar un hotel: ¿ Cuál es el ZMOT?</a:t>
            </a:r>
            <a:endParaRPr lang="es-PE" sz="2800" i="1" kern="100" dirty="0">
              <a:solidFill>
                <a:schemeClr val="bg1"/>
              </a:solidFill>
              <a:effectLst/>
              <a:latin typeface="Lato regular" panose="020F0502020204030203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024412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CENTR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 Presentation Template">
  <a:themeElements>
    <a:clrScheme name="Tech Color">
      <a:dk1>
        <a:srgbClr val="232323"/>
      </a:dk1>
      <a:lt1>
        <a:srgbClr val="F6F7FB"/>
      </a:lt1>
      <a:dk2>
        <a:srgbClr val="00053E"/>
      </a:dk2>
      <a:lt2>
        <a:srgbClr val="FFFFFF"/>
      </a:lt2>
      <a:accent1>
        <a:srgbClr val="4640E1"/>
      </a:accent1>
      <a:accent2>
        <a:srgbClr val="6E21D1"/>
      </a:accent2>
      <a:accent3>
        <a:srgbClr val="E55F91"/>
      </a:accent3>
      <a:accent4>
        <a:srgbClr val="16DBC8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OFICIAL TEMPLATE CENTRUM</Template>
  <TotalTime>3136</TotalTime>
  <Words>1578</Words>
  <Application>Microsoft Office PowerPoint</Application>
  <PresentationFormat>Panorámica</PresentationFormat>
  <Paragraphs>206</Paragraphs>
  <Slides>43</Slides>
  <Notes>43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43</vt:i4>
      </vt:variant>
    </vt:vector>
  </HeadingPairs>
  <TitlesOfParts>
    <vt:vector size="55" baseType="lpstr">
      <vt:lpstr>Calibre</vt:lpstr>
      <vt:lpstr>Calibre Light</vt:lpstr>
      <vt:lpstr>Formular Medium</vt:lpstr>
      <vt:lpstr>Lato regular</vt:lpstr>
      <vt:lpstr>Montserrat Bold</vt:lpstr>
      <vt:lpstr>Aptos</vt:lpstr>
      <vt:lpstr>Arial</vt:lpstr>
      <vt:lpstr>Calibri</vt:lpstr>
      <vt:lpstr>Symbol</vt:lpstr>
      <vt:lpstr>Wingdings</vt:lpstr>
      <vt:lpstr>Diseño personalizado</vt:lpstr>
      <vt:lpstr>Pro Presentation Template</vt:lpstr>
      <vt:lpstr>Posicionamiento y gestión estratégica del portafolio de Marcas y Productos</vt:lpstr>
      <vt:lpstr>Productos y Servicios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básica</dc:title>
  <dc:creator>Oscar Yangali</dc:creator>
  <cp:lastModifiedBy>Marjorie Nakama</cp:lastModifiedBy>
  <cp:revision>43</cp:revision>
  <dcterms:created xsi:type="dcterms:W3CDTF">2024-05-16T21:32:57Z</dcterms:created>
  <dcterms:modified xsi:type="dcterms:W3CDTF">2025-05-05T18:48:27Z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